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24384000" cy="13716000"/>
  <p:notesSz cx="6858000" cy="9144000"/>
  <p:embeddedFontLst>
    <p:embeddedFont>
      <p:font typeface="Helvetica Neue" panose="020B0604020202020204" charset="0"/>
      <p:regular r:id="rId52"/>
      <p:bold r:id="rId53"/>
      <p:italic r:id="rId54"/>
      <p:boldItalic r:id="rId55"/>
    </p:embeddedFont>
    <p:embeddedFont>
      <p:font typeface="Helvetica Neue Light" panose="020B0604020202020204" charset="0"/>
      <p:regular r:id="rId56"/>
      <p:bold r:id="rId57"/>
      <p:italic r:id="rId58"/>
      <p:boldItalic r:id="rId59"/>
    </p:embeddedFont>
    <p:embeddedFont>
      <p:font typeface="Proxima Nova" panose="020B0604020202020204" charset="0"/>
      <p:regular r:id="rId60"/>
      <p:bold r:id="rId61"/>
      <p:italic r:id="rId62"/>
      <p:boldItalic r:id="rId63"/>
    </p:embeddedFont>
    <p:embeddedFont>
      <p:font typeface="Roboto Mono" panose="020B0604020202020204" charset="0"/>
      <p:regular r:id="rId64"/>
      <p:bold r:id="rId65"/>
      <p:italic r:id="rId66"/>
      <p:boldItalic r:id="rId67"/>
    </p:embeddedFont>
    <p:embeddedFont>
      <p:font typeface="Source Code Pro" panose="020B0509030403020204" pitchFamily="49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68D9C8-6584-434F-A8BC-FC7E1D6BE82C}">
  <a:tblStyle styleId="{D468D9C8-6584-434F-A8BC-FC7E1D6BE82C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u Ngo" userId="baabd821098432c2" providerId="LiveId" clId="{7993199E-FEF5-4000-B7A5-1B3FFF80962A}"/>
    <pc:docChg chg="modSld">
      <pc:chgData name="Phu Ngo" userId="baabd821098432c2" providerId="LiveId" clId="{7993199E-FEF5-4000-B7A5-1B3FFF80962A}" dt="2021-06-09T01:50:54.505" v="1" actId="729"/>
      <pc:docMkLst>
        <pc:docMk/>
      </pc:docMkLst>
      <pc:sldChg chg="mod modShow">
        <pc:chgData name="Phu Ngo" userId="baabd821098432c2" providerId="LiveId" clId="{7993199E-FEF5-4000-B7A5-1B3FFF80962A}" dt="2021-06-09T01:50:53.047" v="0" actId="729"/>
        <pc:sldMkLst>
          <pc:docMk/>
          <pc:sldMk cId="0" sldId="303"/>
        </pc:sldMkLst>
      </pc:sldChg>
      <pc:sldChg chg="mod modShow">
        <pc:chgData name="Phu Ngo" userId="baabd821098432c2" providerId="LiveId" clId="{7993199E-FEF5-4000-B7A5-1B3FFF80962A}" dt="2021-06-09T01:50:54.505" v="1" actId="729"/>
        <pc:sldMkLst>
          <pc:docMk/>
          <pc:sldMk cId="0" sldId="3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03cc533e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d503cc53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84dafe6f2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884dafe6f2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f186b0c15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df186b0c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f186b0c1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f186b0c15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503cc533e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d503cc533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503cc533e_0_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d503cc533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503cc533e_0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d503cc533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b6a2880b9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b6a2880b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84dafe6f2_1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884dafe6f2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98550455e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89855045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f186b0c1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f186b0c15_0_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98550455e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898550455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98550455e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898550455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6a2880b9f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b6a2880b9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98550455e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898550455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7801941" y="4004964"/>
            <a:ext cx="8780117" cy="570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">
  <p:cSld name="Photo - 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>
            <a:spLocks noGrp="1"/>
          </p:cNvSpPr>
          <p:nvPr>
            <p:ph type="pic" idx="2"/>
          </p:nvPr>
        </p:nvSpPr>
        <p:spPr>
          <a:xfrm>
            <a:off x="12332642" y="6976768"/>
            <a:ext cx="4791895" cy="319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>
            <a:spLocks noGrp="1"/>
          </p:cNvSpPr>
          <p:nvPr>
            <p:ph type="pic" idx="3"/>
          </p:nvPr>
        </p:nvSpPr>
        <p:spPr>
          <a:xfrm>
            <a:off x="12192000" y="3701805"/>
            <a:ext cx="4641206" cy="3094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>
            <a:spLocks noGrp="1"/>
          </p:cNvSpPr>
          <p:nvPr>
            <p:ph type="pic" idx="4"/>
          </p:nvPr>
        </p:nvSpPr>
        <p:spPr>
          <a:xfrm>
            <a:off x="5169916" y="3703587"/>
            <a:ext cx="9473284" cy="631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8053089" y="8033370"/>
            <a:ext cx="8277822" cy="51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8053089" y="6257602"/>
            <a:ext cx="8277822" cy="77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Helvetica Neue Light"/>
              <a:buNone/>
              <a:defRPr sz="46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>
            <a:spLocks noGrp="1"/>
          </p:cNvSpPr>
          <p:nvPr>
            <p:ph type="pic" idx="2"/>
          </p:nvPr>
        </p:nvSpPr>
        <p:spPr>
          <a:xfrm>
            <a:off x="6405562" y="3000374"/>
            <a:ext cx="12048805" cy="8036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re et sous-titre 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8053089" y="4296295"/>
            <a:ext cx="8277822" cy="2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Helvetica Neue Light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8053089" y="6978550"/>
            <a:ext cx="8277822" cy="89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re et sous-titre 3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053089" y="4296295"/>
            <a:ext cx="8277822" cy="2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Helvetica Neue Light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8053089" y="6978550"/>
            <a:ext cx="8277822" cy="89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re et sous-titre 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Helvetica Neue Light"/>
              <a:buNone/>
              <a:defRPr sz="10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6673453" y="7018734"/>
            <a:ext cx="11037095" cy="119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11970028" y="11472416"/>
            <a:ext cx="430550" cy="43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3575" tIns="53575" rIns="53575" bIns="535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22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re et sous-titr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053089" y="4296295"/>
            <a:ext cx="8277822" cy="2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Helvetica Neue Light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8053089" y="6978550"/>
            <a:ext cx="8277822" cy="89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053089" y="4296295"/>
            <a:ext cx="8277822" cy="2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Helvetica Neue Light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053089" y="6978550"/>
            <a:ext cx="8277822" cy="89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1399970" y="72683"/>
            <a:ext cx="23103581" cy="1"/>
          </a:xfrm>
          <a:prstGeom prst="straightConnector1">
            <a:avLst/>
          </a:prstGeom>
          <a:noFill/>
          <a:ln w="139700" cap="flat" cmpd="sng">
            <a:solidFill>
              <a:srgbClr val="EC5A54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>
  <p:cSld name="Photo - Horizonta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>
            <a:spLocks noGrp="1"/>
          </p:cNvSpPr>
          <p:nvPr>
            <p:ph type="pic" idx="2"/>
          </p:nvPr>
        </p:nvSpPr>
        <p:spPr>
          <a:xfrm>
            <a:off x="8319306" y="3502669"/>
            <a:ext cx="7735343" cy="515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053089" y="8314655"/>
            <a:ext cx="8277822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Helvetica Neue Light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053089" y="9479979"/>
            <a:ext cx="8277822" cy="89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12013341" y="10313789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053089" y="5552033"/>
            <a:ext cx="8277822" cy="26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Helvetica Neue Light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9198322" y="3502669"/>
            <a:ext cx="9774662" cy="651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801941" y="3502669"/>
            <a:ext cx="4219279" cy="3154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Helvetica Neue Light"/>
              <a:buNone/>
              <a:defRPr sz="7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801941" y="6767586"/>
            <a:ext cx="4219279" cy="3244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801941" y="3351981"/>
            <a:ext cx="8780117" cy="170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Helvetica Neue Light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801941" y="3351981"/>
            <a:ext cx="8780117" cy="170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Helvetica Neue Light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7801941" y="5059784"/>
            <a:ext cx="8780117" cy="497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10634885" y="5059784"/>
            <a:ext cx="7459082" cy="497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801941" y="3351981"/>
            <a:ext cx="8780117" cy="1707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Helvetica Neue Light"/>
              <a:buNone/>
              <a:defRPr sz="10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7801941" y="5059784"/>
            <a:ext cx="4219279" cy="497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1pPr>
            <a:lvl2pPr marL="914400" lvl="1" indent="-381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2pPr>
            <a:lvl3pPr marL="1371600" lvl="2" indent="-381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3pPr>
            <a:lvl4pPr marL="1828800" lvl="3" indent="-381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4pPr>
            <a:lvl5pPr marL="2286000" lvl="4" indent="-381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Char char="•"/>
              <a:defRPr sz="3200"/>
            </a:lvl5pPr>
            <a:lvl6pPr marL="2743200" lvl="5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marL="3200400" lvl="6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marL="3657600" lvl="7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marL="4114800" lvl="8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12013341" y="10318812"/>
            <a:ext cx="347272" cy="35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sz="11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lairefro/le-wagon-react-101-airbnb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javascript-scene/top-javascript-frameworks-and-tech-trends-for-2021-d8cb0f7bda69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lewagon/flats-boilerplat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clairefro/flats-boilerplate/master/flats.jso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lewagon/flats-boilerpla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wagon/flats-boiler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isgl/react-map-gl/tree/master/docs/api-reference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github.com/visgl/react-map-g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wagon/flats-boiler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wagon/flats-boilerplat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javascript-scene/top-javascript-frameworks-and-tech-trends-for-2021-d8cb0f7bda6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wagon/flats-boilerplat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wagon/flats-boilerplat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ewagon.com/reac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>
            <a:off x="1270000" y="4705350"/>
            <a:ext cx="77319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Arial"/>
              <a:buNone/>
            </a:pPr>
            <a:r>
              <a:rPr lang="en-US" sz="10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React 101</a:t>
            </a:r>
            <a:endParaRPr/>
          </a:p>
        </p:txBody>
      </p:sp>
      <p:pic>
        <p:nvPicPr>
          <p:cNvPr id="81" name="Google Shape;81;p1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57463" y="0"/>
            <a:ext cx="914400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9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0000" y="11527073"/>
            <a:ext cx="3253815" cy="10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/>
        </p:nvSpPr>
        <p:spPr>
          <a:xfrm>
            <a:off x="1270000" y="6845375"/>
            <a:ext cx="4545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Code on Github</a:t>
            </a:r>
            <a:endParaRPr sz="3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/>
        </p:nvSpPr>
        <p:spPr>
          <a:xfrm>
            <a:off x="8736910" y="682672"/>
            <a:ext cx="69102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025" y="2589176"/>
            <a:ext cx="16741951" cy="104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1527073"/>
            <a:ext cx="3253815" cy="10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1153885" y="3689349"/>
            <a:ext cx="5642230" cy="186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en-US" sz="1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first</a:t>
            </a:r>
            <a:endParaRPr/>
          </a:p>
        </p:txBody>
      </p:sp>
      <p:sp>
        <p:nvSpPr>
          <p:cNvPr id="168" name="Google Shape;168;p29"/>
          <p:cNvSpPr txBox="1"/>
          <p:nvPr/>
        </p:nvSpPr>
        <p:spPr>
          <a:xfrm>
            <a:off x="862514" y="5656670"/>
            <a:ext cx="8266275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endParaRPr/>
          </a:p>
        </p:txBody>
      </p:sp>
      <p:pic>
        <p:nvPicPr>
          <p:cNvPr id="169" name="Google Shape;169;p29" descr="FRA_5461 (1).jpeg"/>
          <p:cNvPicPr preferRelativeResize="0"/>
          <p:nvPr/>
        </p:nvPicPr>
        <p:blipFill rotWithShape="1">
          <a:blip r:embed="rId4">
            <a:alphaModFix/>
          </a:blip>
          <a:srcRect t="2469" b="3704"/>
          <a:stretch/>
        </p:blipFill>
        <p:spPr>
          <a:xfrm>
            <a:off x="14276091" y="-257392"/>
            <a:ext cx="10111595" cy="1423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>
            <a:off x="15064873" y="6793386"/>
            <a:ext cx="8705293" cy="47304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5295300" y="5859750"/>
            <a:ext cx="13793400" cy="19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63636"/>
              </a:buClr>
              <a:buSzPts val="5600"/>
              <a:buFont typeface="Helvetica Neue"/>
              <a:buNone/>
            </a:pPr>
            <a:r>
              <a:rPr lang="en-US" sz="5600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touch src/components/</a:t>
            </a:r>
            <a:r>
              <a:rPr lang="en-US" sz="5600" b="1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-US" sz="5600" b="1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ello.js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6953306" y="1914050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endParaRPr/>
          </a:p>
        </p:txBody>
      </p:sp>
      <p:sp>
        <p:nvSpPr>
          <p:cNvPr id="177" name="Google Shape;177;p30"/>
          <p:cNvSpPr txBox="1"/>
          <p:nvPr/>
        </p:nvSpPr>
        <p:spPr>
          <a:xfrm>
            <a:off x="9904490" y="1914050"/>
            <a:ext cx="82065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/>
        </p:nvSpPr>
        <p:spPr>
          <a:xfrm>
            <a:off x="15002017" y="5439067"/>
            <a:ext cx="8483925" cy="590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1375833" marR="0" lvl="0" indent="-1375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Import React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component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 </a:t>
            </a:r>
            <a:r>
              <a:rPr lang="en-US" sz="68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Export component</a:t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13925391" y="6966518"/>
            <a:ext cx="10104600" cy="530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6953306" y="1914050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endParaRPr/>
          </a:p>
        </p:txBody>
      </p:sp>
      <p:sp>
        <p:nvSpPr>
          <p:cNvPr id="185" name="Google Shape;185;p31"/>
          <p:cNvSpPr txBox="1"/>
          <p:nvPr/>
        </p:nvSpPr>
        <p:spPr>
          <a:xfrm>
            <a:off x="10117790" y="1914050"/>
            <a:ext cx="8206608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100" y="5439071"/>
            <a:ext cx="12229300" cy="10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/>
        </p:nvSpPr>
        <p:spPr>
          <a:xfrm>
            <a:off x="15002017" y="5439067"/>
            <a:ext cx="8483925" cy="590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1375833" marR="0" lvl="0" indent="-1375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Import React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component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 </a:t>
            </a:r>
            <a:r>
              <a:rPr lang="en-US" sz="68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Export component</a:t>
            </a:r>
            <a:endParaRPr/>
          </a:p>
        </p:txBody>
      </p:sp>
      <p:sp>
        <p:nvSpPr>
          <p:cNvPr id="192" name="Google Shape;192;p32"/>
          <p:cNvSpPr/>
          <p:nvPr/>
        </p:nvSpPr>
        <p:spPr>
          <a:xfrm>
            <a:off x="14521801" y="8390475"/>
            <a:ext cx="9186900" cy="47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6895249" y="985135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endParaRPr/>
          </a:p>
        </p:txBody>
      </p:sp>
      <p:sp>
        <p:nvSpPr>
          <p:cNvPr id="194" name="Google Shape;194;p32"/>
          <p:cNvSpPr txBox="1"/>
          <p:nvPr/>
        </p:nvSpPr>
        <p:spPr>
          <a:xfrm>
            <a:off x="10059733" y="985135"/>
            <a:ext cx="8206607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025" y="4857149"/>
            <a:ext cx="8483925" cy="4202813"/>
          </a:xfrm>
          <a:prstGeom prst="rect">
            <a:avLst/>
          </a:prstGeom>
          <a:noFill/>
          <a:ln>
            <a:noFill/>
          </a:ln>
          <a:effectLst>
            <a:outerShdw blurRad="557213" dist="7620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/>
        </p:nvSpPr>
        <p:spPr>
          <a:xfrm>
            <a:off x="15002017" y="5439067"/>
            <a:ext cx="8483925" cy="590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1375833" marR="0" lvl="0" indent="-1375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Import React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component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Return JSX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Export component</a:t>
            </a:r>
            <a:endParaRPr/>
          </a:p>
        </p:txBody>
      </p:sp>
      <p:sp>
        <p:nvSpPr>
          <p:cNvPr id="201" name="Google Shape;201;p33"/>
          <p:cNvSpPr/>
          <p:nvPr/>
        </p:nvSpPr>
        <p:spPr>
          <a:xfrm>
            <a:off x="14578400" y="9879750"/>
            <a:ext cx="9210000" cy="25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6953306" y="1914050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endParaRPr/>
          </a:p>
        </p:txBody>
      </p:sp>
      <p:sp>
        <p:nvSpPr>
          <p:cNvPr id="203" name="Google Shape;203;p33"/>
          <p:cNvSpPr txBox="1"/>
          <p:nvPr/>
        </p:nvSpPr>
        <p:spPr>
          <a:xfrm>
            <a:off x="10117790" y="1914050"/>
            <a:ext cx="8206608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550" y="5835098"/>
            <a:ext cx="11302025" cy="2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/>
        </p:nvSpPr>
        <p:spPr>
          <a:xfrm>
            <a:off x="15002017" y="5439067"/>
            <a:ext cx="8483925" cy="590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1375833" marR="0" lvl="0" indent="-137583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Import React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component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 </a:t>
            </a:r>
            <a:r>
              <a:rPr lang="en-US" sz="68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render</a:t>
            </a:r>
            <a:endParaRPr/>
          </a:p>
          <a:p>
            <a:pPr marL="1375833" marR="0" lvl="0" indent="-1375833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363636"/>
              </a:buClr>
              <a:buSzPts val="6800"/>
              <a:buFont typeface="Proxima Nova"/>
              <a:buAutoNum type="arabicPeriod"/>
            </a:pPr>
            <a:r>
              <a:rPr lang="en-US" sz="68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Export component</a:t>
            </a:r>
            <a:endParaRPr/>
          </a:p>
        </p:txBody>
      </p:sp>
      <p:sp>
        <p:nvSpPr>
          <p:cNvPr id="210" name="Google Shape;210;p34"/>
          <p:cNvSpPr txBox="1"/>
          <p:nvPr/>
        </p:nvSpPr>
        <p:spPr>
          <a:xfrm>
            <a:off x="6953306" y="1914050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First </a:t>
            </a:r>
            <a:endParaRPr/>
          </a:p>
        </p:txBody>
      </p:sp>
      <p:sp>
        <p:nvSpPr>
          <p:cNvPr id="211" name="Google Shape;211;p34"/>
          <p:cNvSpPr txBox="1"/>
          <p:nvPr/>
        </p:nvSpPr>
        <p:spPr>
          <a:xfrm>
            <a:off x="10117790" y="1914050"/>
            <a:ext cx="8206608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700" y="5569273"/>
            <a:ext cx="10664550" cy="33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/>
        </p:nvSpPr>
        <p:spPr>
          <a:xfrm>
            <a:off x="12962220" y="927078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it! </a:t>
            </a:r>
            <a:endParaRPr/>
          </a:p>
        </p:txBody>
      </p:sp>
      <p:sp>
        <p:nvSpPr>
          <p:cNvPr id="218" name="Google Shape;218;p35"/>
          <p:cNvSpPr txBox="1"/>
          <p:nvPr/>
        </p:nvSpPr>
        <p:spPr>
          <a:xfrm>
            <a:off x="7505219" y="927078"/>
            <a:ext cx="5285154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endParaRPr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525" y="3615600"/>
            <a:ext cx="10456700" cy="7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1424" y="5887218"/>
            <a:ext cx="6082575" cy="4213050"/>
          </a:xfrm>
          <a:prstGeom prst="rect">
            <a:avLst/>
          </a:prstGeom>
          <a:noFill/>
          <a:ln>
            <a:noFill/>
          </a:ln>
          <a:effectLst>
            <a:outerShdw blurRad="671513" dist="47625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1" name="Google Shape;221;p35"/>
          <p:cNvSpPr/>
          <p:nvPr/>
        </p:nvSpPr>
        <p:spPr>
          <a:xfrm>
            <a:off x="14330725" y="7048963"/>
            <a:ext cx="1135800" cy="99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C5A5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/>
        </p:nvSpPr>
        <p:spPr>
          <a:xfrm>
            <a:off x="5016060" y="1047925"/>
            <a:ext cx="137613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>
                <a:solidFill>
                  <a:srgbClr val="FD1015"/>
                </a:solidFill>
              </a:rPr>
              <a:t>Component types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900" y="5379825"/>
            <a:ext cx="10435675" cy="40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/>
        </p:nvSpPr>
        <p:spPr>
          <a:xfrm>
            <a:off x="1964898" y="3987475"/>
            <a:ext cx="6885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Helvetica Neue Light"/>
                <a:ea typeface="Helvetica Neue Light"/>
                <a:cs typeface="Helvetica Neue Light"/>
                <a:sym typeface="Helvetica Neue Light"/>
              </a:rPr>
              <a:t>Functional (preferred)</a:t>
            </a:r>
            <a:endParaRPr sz="5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12987950" y="3987475"/>
            <a:ext cx="3335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Helvetica Neue Light"/>
                <a:ea typeface="Helvetica Neue Light"/>
                <a:cs typeface="Helvetica Neue Light"/>
                <a:sym typeface="Helvetica Neue Light"/>
              </a:rPr>
              <a:t>Class (old)</a:t>
            </a:r>
            <a:endParaRPr sz="5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7950" y="5379813"/>
            <a:ext cx="10195650" cy="44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1527073"/>
            <a:ext cx="3253815" cy="10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7"/>
          <p:cNvSpPr txBox="1"/>
          <p:nvPr/>
        </p:nvSpPr>
        <p:spPr>
          <a:xfrm>
            <a:off x="862514" y="5656670"/>
            <a:ext cx="5583287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Props</a:t>
            </a:r>
            <a:endParaRPr/>
          </a:p>
        </p:txBody>
      </p:sp>
      <p:pic>
        <p:nvPicPr>
          <p:cNvPr id="237" name="Google Shape;237;p37" descr="FRA_5461 (1).jpeg"/>
          <p:cNvPicPr preferRelativeResize="0"/>
          <p:nvPr/>
        </p:nvPicPr>
        <p:blipFill rotWithShape="1">
          <a:blip r:embed="rId4">
            <a:alphaModFix/>
          </a:blip>
          <a:srcRect t="2469" b="3704"/>
          <a:stretch/>
        </p:blipFill>
        <p:spPr>
          <a:xfrm>
            <a:off x="14276091" y="-257392"/>
            <a:ext cx="10111595" cy="1423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6052700" y="4580850"/>
            <a:ext cx="128067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4600"/>
              <a:buFont typeface="Proxima Nova"/>
              <a:buNone/>
            </a:pP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n-US" sz="4600" b="1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JavaScript</a:t>
            </a: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4600" b="1" i="0" u="none" strike="noStrike" cap="none">
                <a:solidFill>
                  <a:srgbClr val="FD1015"/>
                </a:solidFill>
                <a:latin typeface="Proxima Nova"/>
                <a:ea typeface="Proxima Nova"/>
                <a:cs typeface="Proxima Nova"/>
                <a:sym typeface="Proxima Nova"/>
              </a:rPr>
              <a:t>library</a:t>
            </a: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 used to </a:t>
            </a:r>
            <a:r>
              <a:rPr lang="en-US" sz="460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build</a:t>
            </a: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4600" b="1">
                <a:solidFill>
                  <a:srgbClr val="FD1015"/>
                </a:solidFill>
                <a:latin typeface="Proxima Nova"/>
                <a:ea typeface="Proxima Nova"/>
                <a:cs typeface="Proxima Nova"/>
                <a:sym typeface="Proxima Nova"/>
              </a:rPr>
              <a:t>interactive UIs</a:t>
            </a:r>
            <a:endParaRPr/>
          </a:p>
        </p:txBody>
      </p:sp>
      <p:pic>
        <p:nvPicPr>
          <p:cNvPr id="89" name="Google Shape;89;p2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8659" y="6837635"/>
            <a:ext cx="17426683" cy="137160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" name="Google Shape;90;p20"/>
          <p:cNvGraphicFramePr/>
          <p:nvPr/>
        </p:nvGraphicFramePr>
        <p:xfrm>
          <a:off x="9017000" y="661670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{D468D9C8-6584-434F-A8BC-FC7E1D6BE82C}</a:tableStyleId>
              </a:tblPr>
              <a:tblGrid>
                <a:gridCol w="317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60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5714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222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400" u="none" strike="noStrike" cap="none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marina@eli.health</a:t>
                      </a:r>
                      <a:endParaRPr/>
                    </a:p>
                  </a:txBody>
                  <a:tcPr marL="0" marR="0" marT="25400" marB="254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Google Shape;91;p20"/>
          <p:cNvSpPr txBox="1"/>
          <p:nvPr/>
        </p:nvSpPr>
        <p:spPr>
          <a:xfrm>
            <a:off x="9617686" y="959536"/>
            <a:ext cx="5148629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React?</a:t>
            </a:r>
            <a:endParaRPr/>
          </a:p>
        </p:txBody>
      </p:sp>
      <p:sp>
        <p:nvSpPr>
          <p:cNvPr id="92" name="Google Shape;92;p20"/>
          <p:cNvSpPr txBox="1"/>
          <p:nvPr/>
        </p:nvSpPr>
        <p:spPr>
          <a:xfrm>
            <a:off x="11748650" y="2216725"/>
            <a:ext cx="159603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8"/>
          <p:cNvCxnSpPr/>
          <p:nvPr/>
        </p:nvCxnSpPr>
        <p:spPr>
          <a:xfrm>
            <a:off x="2988713" y="66203"/>
            <a:ext cx="18406576" cy="1"/>
          </a:xfrm>
          <a:prstGeom prst="straightConnector1">
            <a:avLst/>
          </a:prstGeom>
          <a:noFill/>
          <a:ln w="139700" cap="flat" cmpd="sng">
            <a:solidFill>
              <a:srgbClr val="EC5A54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43" name="Google Shape;243;p38"/>
          <p:cNvCxnSpPr/>
          <p:nvPr/>
        </p:nvCxnSpPr>
        <p:spPr>
          <a:xfrm>
            <a:off x="-187820" y="66203"/>
            <a:ext cx="24759642" cy="1"/>
          </a:xfrm>
          <a:prstGeom prst="straightConnector1">
            <a:avLst/>
          </a:prstGeom>
          <a:noFill/>
          <a:ln w="139700" cap="flat" cmpd="sng">
            <a:solidFill>
              <a:srgbClr val="EC5A54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413" y="974050"/>
            <a:ext cx="12793725" cy="41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425" y="6314875"/>
            <a:ext cx="9620150" cy="64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3390723" y="6314875"/>
            <a:ext cx="163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App.js</a:t>
            </a:r>
            <a:endParaRPr sz="3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7" name="Google Shape;247;p38"/>
          <p:cNvSpPr txBox="1"/>
          <p:nvPr/>
        </p:nvSpPr>
        <p:spPr>
          <a:xfrm>
            <a:off x="3390723" y="974050"/>
            <a:ext cx="1635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Hello.js</a:t>
            </a:r>
            <a:endParaRPr sz="3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1527073"/>
            <a:ext cx="3253815" cy="10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 txBox="1"/>
          <p:nvPr/>
        </p:nvSpPr>
        <p:spPr>
          <a:xfrm>
            <a:off x="862514" y="5656670"/>
            <a:ext cx="5583287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/>
          </a:p>
        </p:txBody>
      </p:sp>
      <p:pic>
        <p:nvPicPr>
          <p:cNvPr id="254" name="Google Shape;254;p39" descr="FRA_5461 (1).jpeg"/>
          <p:cNvPicPr preferRelativeResize="0"/>
          <p:nvPr/>
        </p:nvPicPr>
        <p:blipFill rotWithShape="1">
          <a:blip r:embed="rId4">
            <a:alphaModFix/>
          </a:blip>
          <a:srcRect t="2469" b="3704"/>
          <a:stretch/>
        </p:blipFill>
        <p:spPr>
          <a:xfrm>
            <a:off x="14276091" y="-257392"/>
            <a:ext cx="10111595" cy="1423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/>
        </p:nvSpPr>
        <p:spPr>
          <a:xfrm>
            <a:off x="8404541" y="1812004"/>
            <a:ext cx="7574918" cy="77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4600"/>
              <a:buFont typeface="Proxima Nova"/>
              <a:buNone/>
            </a:pP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what we want to build:</a:t>
            </a:r>
            <a:endParaRPr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00" y="2935975"/>
            <a:ext cx="22795173" cy="101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/>
        </p:nvSpPr>
        <p:spPr>
          <a:xfrm>
            <a:off x="8660421" y="1812004"/>
            <a:ext cx="7063158" cy="77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4600"/>
              <a:buFont typeface="Proxima Nova"/>
              <a:buNone/>
            </a:pP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</a:t>
            </a:r>
            <a:r>
              <a:rPr lang="en-US" sz="4600" b="1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components</a:t>
            </a: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/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00" y="2935975"/>
            <a:ext cx="22795173" cy="101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/>
        </p:nvSpPr>
        <p:spPr>
          <a:xfrm>
            <a:off x="8660421" y="1812004"/>
            <a:ext cx="70632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4600"/>
              <a:buFont typeface="Proxima Nova"/>
              <a:buNone/>
            </a:pP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the </a:t>
            </a:r>
            <a:r>
              <a:rPr lang="en-US" sz="4600" b="1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components</a:t>
            </a: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/>
          </a:p>
        </p:txBody>
      </p:sp>
      <p:sp>
        <p:nvSpPr>
          <p:cNvPr id="272" name="Google Shape;272;p42"/>
          <p:cNvSpPr/>
          <p:nvPr/>
        </p:nvSpPr>
        <p:spPr>
          <a:xfrm>
            <a:off x="15524084" y="6810625"/>
            <a:ext cx="694500" cy="472800"/>
          </a:xfrm>
          <a:prstGeom prst="rect">
            <a:avLst/>
          </a:prstGeom>
          <a:noFill/>
          <a:ln w="11430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3" name="Google Shape;273;p42"/>
          <p:cNvSpPr txBox="1"/>
          <p:nvPr/>
        </p:nvSpPr>
        <p:spPr>
          <a:xfrm>
            <a:off x="20219003" y="3982100"/>
            <a:ext cx="4239000" cy="55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ts val="7800"/>
              <a:buFont typeface="Proxima Nova"/>
              <a:buNone/>
            </a:pPr>
            <a:r>
              <a:rPr lang="en-US" sz="7800" b="1" i="0" u="none" strike="noStrike" cap="none">
                <a:solidFill>
                  <a:srgbClr val="50A7F9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5"/>
              </a:buClr>
              <a:buSzPts val="7800"/>
              <a:buFont typeface="Proxima Nova"/>
              <a:buNone/>
            </a:pPr>
            <a:r>
              <a:rPr lang="en-US" sz="7800" b="1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Flat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ts val="7800"/>
              <a:buFont typeface="Proxima Nova"/>
              <a:buNone/>
            </a:pPr>
            <a:r>
              <a:rPr lang="en-US" sz="7800" b="1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Map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4"/>
              </a:buClr>
              <a:buSzPts val="7800"/>
              <a:buFont typeface="Proxima Nova"/>
              <a:buNone/>
            </a:pPr>
            <a:r>
              <a:rPr lang="en-US" sz="7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Marker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00" y="3724300"/>
            <a:ext cx="18630552" cy="82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/>
          <p:nvPr/>
        </p:nvSpPr>
        <p:spPr>
          <a:xfrm>
            <a:off x="578075" y="3468425"/>
            <a:ext cx="18971100" cy="8828700"/>
          </a:xfrm>
          <a:prstGeom prst="rect">
            <a:avLst/>
          </a:prstGeom>
          <a:noFill/>
          <a:ln w="114300" cap="flat" cmpd="sng">
            <a:solidFill>
              <a:srgbClr val="50A7F9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6" name="Google Shape;276;p42"/>
          <p:cNvSpPr/>
          <p:nvPr/>
        </p:nvSpPr>
        <p:spPr>
          <a:xfrm>
            <a:off x="712599" y="4311025"/>
            <a:ext cx="5453400" cy="2499600"/>
          </a:xfrm>
          <a:prstGeom prst="rect">
            <a:avLst/>
          </a:prstGeom>
          <a:noFill/>
          <a:ln w="11430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11841650" y="3724300"/>
            <a:ext cx="7584900" cy="8362500"/>
          </a:xfrm>
          <a:prstGeom prst="rect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16137184" y="6709200"/>
            <a:ext cx="694500" cy="472800"/>
          </a:xfrm>
          <a:prstGeom prst="rect">
            <a:avLst/>
          </a:prstGeom>
          <a:noFill/>
          <a:ln w="11430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1527073"/>
            <a:ext cx="3253815" cy="10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3"/>
          <p:cNvSpPr txBox="1"/>
          <p:nvPr/>
        </p:nvSpPr>
        <p:spPr>
          <a:xfrm>
            <a:off x="862514" y="5656670"/>
            <a:ext cx="4158619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Flat</a:t>
            </a:r>
            <a:endParaRPr/>
          </a:p>
        </p:txBody>
      </p:sp>
      <p:pic>
        <p:nvPicPr>
          <p:cNvPr id="285" name="Google Shape;285;p43" descr="FRA_5461 (1).jpeg"/>
          <p:cNvPicPr preferRelativeResize="0"/>
          <p:nvPr/>
        </p:nvPicPr>
        <p:blipFill rotWithShape="1">
          <a:blip r:embed="rId4">
            <a:alphaModFix/>
          </a:blip>
          <a:srcRect t="2469" b="3704"/>
          <a:stretch/>
        </p:blipFill>
        <p:spPr>
          <a:xfrm>
            <a:off x="14276091" y="-257392"/>
            <a:ext cx="10111595" cy="1423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/>
        </p:nvSpPr>
        <p:spPr>
          <a:xfrm>
            <a:off x="10618176" y="6090925"/>
            <a:ext cx="11010900" cy="279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3575" tIns="53575" rIns="53575" bIns="535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&lt;div class="flat"&gt;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&lt;div class="flat-picture"&gt;&lt;/div&gt;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&lt;div class="flat-title"&gt;&lt;/div&gt;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&lt;/div&gt;</a:t>
            </a:r>
            <a:endParaRPr/>
          </a:p>
        </p:txBody>
      </p:sp>
      <p:sp>
        <p:nvSpPr>
          <p:cNvPr id="291" name="Google Shape;291;p44"/>
          <p:cNvSpPr txBox="1"/>
          <p:nvPr/>
        </p:nvSpPr>
        <p:spPr>
          <a:xfrm>
            <a:off x="10618164" y="1390087"/>
            <a:ext cx="9838757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Component </a:t>
            </a:r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6844819" y="1390087"/>
            <a:ext cx="3277760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Flat</a:t>
            </a:r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850" y="5693425"/>
            <a:ext cx="6728650" cy="3401225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4" name="Google Shape;294;p44"/>
          <p:cNvSpPr txBox="1"/>
          <p:nvPr/>
        </p:nvSpPr>
        <p:spPr>
          <a:xfrm>
            <a:off x="10618200" y="5240430"/>
            <a:ext cx="14282400" cy="85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3575" tIns="53575" rIns="53575" bIns="535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>
                <a:solidFill>
                  <a:srgbClr val="FD10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>
              <a:solidFill>
                <a:srgbClr val="FD101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/>
        </p:nvSpPr>
        <p:spPr>
          <a:xfrm>
            <a:off x="12358650" y="3584875"/>
            <a:ext cx="11010900" cy="92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3575" tIns="53575" rIns="53575" bIns="53575" anchor="b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.flat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flex-basis: </a:t>
            </a:r>
            <a:r>
              <a:rPr lang="en-US" sz="2000">
                <a:solidFill>
                  <a:srgbClr val="56B6C2"/>
                </a:solidFill>
                <a:latin typeface="Roboto Mono"/>
                <a:ea typeface="Roboto Mono"/>
                <a:cs typeface="Roboto Mono"/>
                <a:sym typeface="Roboto Mono"/>
              </a:rPr>
              <a:t>calc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50%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C678DD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28px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margin: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10px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cursor: pointer;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box-shadow: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1px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5px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56B6C2"/>
                </a:solidFill>
                <a:latin typeface="Roboto Mono"/>
                <a:ea typeface="Roboto Mono"/>
                <a:cs typeface="Roboto Mono"/>
                <a:sym typeface="Roboto Mono"/>
              </a:rPr>
              <a:t>rgba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0.15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border-radius: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8px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.flat-picture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height: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200px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background-size: cover;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background-position: center;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border-top-left-radius: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8px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border-top-right-radius: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8px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.flat-title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font-weight: bold;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 padding: </a:t>
            </a:r>
            <a:r>
              <a:rPr lang="en-US" sz="2000">
                <a:solidFill>
                  <a:srgbClr val="D19A66"/>
                </a:solidFill>
                <a:latin typeface="Roboto Mono"/>
                <a:ea typeface="Roboto Mono"/>
                <a:cs typeface="Roboto Mono"/>
                <a:sym typeface="Roboto Mono"/>
              </a:rPr>
              <a:t>16px</a:t>
            </a: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BB2B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BB2B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endParaRPr/>
          </a:p>
        </p:txBody>
      </p:sp>
      <p:sp>
        <p:nvSpPr>
          <p:cNvPr id="300" name="Google Shape;300;p45"/>
          <p:cNvSpPr txBox="1"/>
          <p:nvPr/>
        </p:nvSpPr>
        <p:spPr>
          <a:xfrm>
            <a:off x="10618164" y="1390087"/>
            <a:ext cx="9838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Component </a:t>
            </a:r>
            <a:endParaRPr/>
          </a:p>
        </p:txBody>
      </p:sp>
      <p:sp>
        <p:nvSpPr>
          <p:cNvPr id="301" name="Google Shape;301;p45"/>
          <p:cNvSpPr txBox="1"/>
          <p:nvPr/>
        </p:nvSpPr>
        <p:spPr>
          <a:xfrm>
            <a:off x="6844819" y="1390087"/>
            <a:ext cx="32778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Flat</a:t>
            </a:r>
            <a:endParaRPr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850" y="5693425"/>
            <a:ext cx="6728650" cy="3401225"/>
          </a:xfrm>
          <a:prstGeom prst="rect">
            <a:avLst/>
          </a:prstGeom>
          <a:noFill/>
          <a:ln>
            <a:noFill/>
          </a:ln>
          <a:effectLst>
            <a:outerShdw blurRad="2857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3" name="Google Shape;303;p45"/>
          <p:cNvSpPr txBox="1"/>
          <p:nvPr/>
        </p:nvSpPr>
        <p:spPr>
          <a:xfrm>
            <a:off x="5812400" y="3973750"/>
            <a:ext cx="1461300" cy="85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3575" tIns="53575" rIns="53575" bIns="535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>
                <a:solidFill>
                  <a:srgbClr val="FD101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>
              <a:solidFill>
                <a:srgbClr val="FD101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/>
        </p:nvSpPr>
        <p:spPr>
          <a:xfrm>
            <a:off x="1383394" y="4785685"/>
            <a:ext cx="14282400" cy="68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3575" tIns="53575" rIns="53575" bIns="535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&lt;div class="</a:t>
            </a:r>
            <a:r>
              <a:rPr lang="en-US" sz="4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"&gt;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&lt;div class="</a:t>
            </a:r>
            <a:r>
              <a:rPr lang="en-US" sz="40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</a:t>
            </a: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"&gt;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&lt;div class="search"&gt;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&lt;/div&gt;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&lt;div class="flats"&gt;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&lt;/div&gt;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&lt;/div&gt;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&lt;div class="</a:t>
            </a:r>
            <a:r>
              <a:rPr lang="en-US" sz="4000" b="1" i="0" u="none" strike="noStrike" cap="none">
                <a:solidFill>
                  <a:srgbClr val="840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"&gt; 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&lt;/div&gt;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&lt;/div&gt;</a:t>
            </a:r>
            <a:endParaRPr sz="1000"/>
          </a:p>
        </p:txBody>
      </p:sp>
      <p:sp>
        <p:nvSpPr>
          <p:cNvPr id="309" name="Google Shape;309;p46"/>
          <p:cNvSpPr txBox="1"/>
          <p:nvPr/>
        </p:nvSpPr>
        <p:spPr>
          <a:xfrm>
            <a:off x="11151499" y="3102975"/>
            <a:ext cx="16774200" cy="1020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3575" tIns="53575" rIns="53575" bIns="535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4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{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display: </a:t>
            </a:r>
            <a:r>
              <a:rPr lang="en-US" sz="4000" b="1" i="0" u="none" strike="noStrike" cap="non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</a:t>
            </a: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4000" b="1" i="0" u="none" strike="noStrike" cap="none">
                <a:solidFill>
                  <a:srgbClr val="5E32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</a:t>
            </a: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{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flex-basis: </a:t>
            </a:r>
            <a:r>
              <a:rPr lang="en-US" sz="4000" b="1" i="0" u="none" strike="noStrike" cap="none">
                <a:solidFill>
                  <a:srgbClr val="5E32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60%</a:t>
            </a: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display: flex;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flex-direction: column;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4000" b="1" i="0" u="none" strike="noStrike" cap="none">
                <a:solidFill>
                  <a:srgbClr val="5506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{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flex-grow: 1;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height: 100vh;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top: 0;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position: sticky;</a:t>
            </a:r>
            <a:endParaRPr sz="1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0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000"/>
          </a:p>
        </p:txBody>
      </p:sp>
      <p:sp>
        <p:nvSpPr>
          <p:cNvPr id="310" name="Google Shape;310;p46"/>
          <p:cNvSpPr txBox="1"/>
          <p:nvPr/>
        </p:nvSpPr>
        <p:spPr>
          <a:xfrm>
            <a:off x="9095597" y="983688"/>
            <a:ext cx="6192806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Flexbox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17482700" y="4525900"/>
            <a:ext cx="79491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lang="en-US" sz="4000" b="1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flats</a:t>
            </a:r>
            <a:r>
              <a:rPr lang="en-US" sz="40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{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display: flex;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flex-wrap: wrap;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align-content: flex-start;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1000"/>
          </a:p>
        </p:txBody>
      </p:sp>
      <p:sp>
        <p:nvSpPr>
          <p:cNvPr id="312" name="Google Shape;312;p46"/>
          <p:cNvSpPr/>
          <p:nvPr/>
        </p:nvSpPr>
        <p:spPr>
          <a:xfrm>
            <a:off x="10001275" y="3450963"/>
            <a:ext cx="285900" cy="950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1942172" y="5829586"/>
            <a:ext cx="14282450" cy="4145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3575" tIns="53575" rIns="53575" bIns="535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&lt;div class="</a:t>
            </a:r>
            <a:r>
              <a:rPr lang="en-US" sz="4400" b="1" i="0" u="none" strike="noStrike" cap="none">
                <a:solidFill>
                  <a:srgbClr val="144D8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flats</a:t>
            </a: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&lt;div class="</a:t>
            </a:r>
            <a:r>
              <a:rPr lang="en-US" sz="4400" b="1" i="0" u="none" strike="noStrike" cap="non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</a:t>
            </a: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"&gt;&lt;/div&gt;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&lt;div class="</a:t>
            </a:r>
            <a:r>
              <a:rPr lang="en-US" sz="4400" b="1" i="0" u="none" strike="noStrike" cap="non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</a:t>
            </a: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"&gt;&lt;/div&gt;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&lt;div class="</a:t>
            </a:r>
            <a:r>
              <a:rPr lang="en-US" sz="4400" b="1" i="0" u="none" strike="noStrike" cap="non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</a:t>
            </a: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"&gt;&lt;/div&gt;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&lt;div class="</a:t>
            </a:r>
            <a:r>
              <a:rPr lang="en-US" sz="4400" b="1" i="0" u="none" strike="noStrike" cap="none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</a:t>
            </a: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"&gt;&lt;/div&gt;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none" strike="noStrike" cap="none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&lt;/div&gt;</a:t>
            </a:r>
            <a:endParaRPr/>
          </a:p>
        </p:txBody>
      </p:sp>
      <p:sp>
        <p:nvSpPr>
          <p:cNvPr id="318" name="Google Shape;318;p47"/>
          <p:cNvSpPr txBox="1"/>
          <p:nvPr/>
        </p:nvSpPr>
        <p:spPr>
          <a:xfrm>
            <a:off x="12560616" y="6877836"/>
            <a:ext cx="14282400" cy="683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3575" tIns="53575" rIns="53575" bIns="535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endParaRPr sz="4400" b="1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.flat {</a:t>
            </a:r>
            <a:endParaRPr sz="4400" b="1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flex-basis: calc(50% - 28px);</a:t>
            </a:r>
            <a:endParaRPr sz="4400" b="1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margin: 10px;</a:t>
            </a:r>
            <a:endParaRPr sz="4400" b="1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cursor: pointer;</a:t>
            </a:r>
            <a:endParaRPr sz="4400" b="1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box-shadow: 0 1px 5px rgba(0, 0, 0, 0.15);</a:t>
            </a:r>
            <a:endParaRPr sz="4400" b="1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border-radius: 8px;</a:t>
            </a:r>
            <a:endParaRPr sz="4400" b="1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  <a:endParaRPr sz="4400" b="1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endParaRPr sz="4400" b="1">
              <a:solidFill>
                <a:srgbClr val="A6AAA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9095596" y="983688"/>
            <a:ext cx="6192807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Flexbox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525" y="3366675"/>
            <a:ext cx="14362400" cy="88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/>
        </p:nvSpPr>
        <p:spPr>
          <a:xfrm>
            <a:off x="21391400" y="12496775"/>
            <a:ext cx="2133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Source</a:t>
            </a:r>
            <a:endParaRPr sz="3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" name="Google Shape;99;p21"/>
          <p:cNvSpPr txBox="1"/>
          <p:nvPr/>
        </p:nvSpPr>
        <p:spPr>
          <a:xfrm>
            <a:off x="2512425" y="931725"/>
            <a:ext cx="20430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7000">
                <a:solidFill>
                  <a:schemeClr val="dk1"/>
                </a:solidFill>
              </a:rPr>
              <a:t>Indeed.com job search</a:t>
            </a:r>
            <a:endParaRPr sz="7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7000">
                <a:solidFill>
                  <a:schemeClr val="dk1"/>
                </a:solidFill>
              </a:rPr>
              <a:t>Frontend Frameworks 2021</a:t>
            </a:r>
            <a:endParaRPr sz="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1527073"/>
            <a:ext cx="3253815" cy="10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/>
          <p:nvPr/>
        </p:nvSpPr>
        <p:spPr>
          <a:xfrm>
            <a:off x="862514" y="5656670"/>
            <a:ext cx="4158619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endParaRPr/>
          </a:p>
        </p:txBody>
      </p:sp>
      <p:pic>
        <p:nvPicPr>
          <p:cNvPr id="326" name="Google Shape;326;p48" descr="FRA_5461 (1).jpeg"/>
          <p:cNvPicPr preferRelativeResize="0"/>
          <p:nvPr/>
        </p:nvPicPr>
        <p:blipFill rotWithShape="1">
          <a:blip r:embed="rId4">
            <a:alphaModFix/>
          </a:blip>
          <a:srcRect t="2469" b="3704"/>
          <a:stretch/>
        </p:blipFill>
        <p:spPr>
          <a:xfrm>
            <a:off x="14276091" y="-257392"/>
            <a:ext cx="10111595" cy="1423078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8"/>
          <p:cNvSpPr txBox="1"/>
          <p:nvPr/>
        </p:nvSpPr>
        <p:spPr>
          <a:xfrm>
            <a:off x="5538164" y="5656670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State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/>
        </p:nvSpPr>
        <p:spPr>
          <a:xfrm>
            <a:off x="6258012" y="6481266"/>
            <a:ext cx="248320" cy="75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</a:t>
            </a:r>
            <a:endParaRPr/>
          </a:p>
        </p:txBody>
      </p:sp>
      <p:sp>
        <p:nvSpPr>
          <p:cNvPr id="333" name="Google Shape;333;p49"/>
          <p:cNvSpPr txBox="1"/>
          <p:nvPr/>
        </p:nvSpPr>
        <p:spPr>
          <a:xfrm>
            <a:off x="7010902" y="882100"/>
            <a:ext cx="129990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>
                <a:solidFill>
                  <a:schemeClr val="dk1"/>
                </a:solidFill>
              </a:rPr>
              <a:t>Local state:</a:t>
            </a:r>
            <a:r>
              <a:rPr lang="en-US" sz="10000">
                <a:solidFill>
                  <a:srgbClr val="FD1015"/>
                </a:solidFill>
              </a:rPr>
              <a:t> useState()</a:t>
            </a:r>
            <a:endParaRPr/>
          </a:p>
        </p:txBody>
      </p:sp>
      <p:pic>
        <p:nvPicPr>
          <p:cNvPr id="334" name="Google Shape;33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9732" y="4029852"/>
            <a:ext cx="14268750" cy="66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/>
          <p:nvPr/>
        </p:nvSpPr>
        <p:spPr>
          <a:xfrm>
            <a:off x="7999100" y="6742450"/>
            <a:ext cx="12010800" cy="144900"/>
          </a:xfrm>
          <a:prstGeom prst="rect">
            <a:avLst/>
          </a:prstGeom>
          <a:solidFill>
            <a:srgbClr val="FD10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9"/>
          <p:cNvSpPr/>
          <p:nvPr/>
        </p:nvSpPr>
        <p:spPr>
          <a:xfrm>
            <a:off x="12066450" y="4864850"/>
            <a:ext cx="3158400" cy="144900"/>
          </a:xfrm>
          <a:prstGeom prst="rect">
            <a:avLst/>
          </a:prstGeom>
          <a:solidFill>
            <a:srgbClr val="FD10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10985000" y="6887350"/>
            <a:ext cx="456600" cy="4591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D10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9"/>
          <p:cNvSpPr/>
          <p:nvPr/>
        </p:nvSpPr>
        <p:spPr>
          <a:xfrm>
            <a:off x="13641950" y="6887350"/>
            <a:ext cx="456600" cy="4591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D10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/>
          <p:nvPr/>
        </p:nvSpPr>
        <p:spPr>
          <a:xfrm>
            <a:off x="18434300" y="6887350"/>
            <a:ext cx="725100" cy="4591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D10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9"/>
          <p:cNvSpPr txBox="1"/>
          <p:nvPr/>
        </p:nvSpPr>
        <p:spPr>
          <a:xfrm>
            <a:off x="10129548" y="11744900"/>
            <a:ext cx="2167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Helvetica Neue Light"/>
                <a:ea typeface="Helvetica Neue Light"/>
                <a:cs typeface="Helvetica Neue Light"/>
                <a:sym typeface="Helvetica Neue Light"/>
              </a:rPr>
              <a:t>getter</a:t>
            </a:r>
            <a:endParaRPr sz="5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49"/>
          <p:cNvSpPr txBox="1"/>
          <p:nvPr/>
        </p:nvSpPr>
        <p:spPr>
          <a:xfrm>
            <a:off x="13057348" y="11744900"/>
            <a:ext cx="2167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Helvetica Neue Light"/>
                <a:ea typeface="Helvetica Neue Light"/>
                <a:cs typeface="Helvetica Neue Light"/>
                <a:sym typeface="Helvetica Neue Light"/>
              </a:rPr>
              <a:t>setter</a:t>
            </a:r>
            <a:endParaRPr sz="5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2" name="Google Shape;342;p49"/>
          <p:cNvSpPr txBox="1"/>
          <p:nvPr/>
        </p:nvSpPr>
        <p:spPr>
          <a:xfrm>
            <a:off x="16934250" y="11744900"/>
            <a:ext cx="4004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Helvetica Neue Light"/>
                <a:ea typeface="Helvetica Neue Light"/>
                <a:cs typeface="Helvetica Neue Light"/>
                <a:sym typeface="Helvetica Neue Light"/>
              </a:rPr>
              <a:t>default value</a:t>
            </a:r>
            <a:endParaRPr sz="5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/>
        </p:nvSpPr>
        <p:spPr>
          <a:xfrm>
            <a:off x="2653925" y="6481350"/>
            <a:ext cx="198174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1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lang="en-US" sz="41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raw.githubusercontent.com/clairefro/flats-boilerplate/master/flats.json</a:t>
            </a:r>
            <a:endParaRPr sz="1100"/>
          </a:p>
        </p:txBody>
      </p:sp>
      <p:sp>
        <p:nvSpPr>
          <p:cNvPr id="348" name="Google Shape;348;p50"/>
          <p:cNvSpPr txBox="1"/>
          <p:nvPr/>
        </p:nvSpPr>
        <p:spPr>
          <a:xfrm>
            <a:off x="8576075" y="2932500"/>
            <a:ext cx="79731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>
                <a:solidFill>
                  <a:srgbClr val="FD1015"/>
                </a:solidFill>
              </a:rPr>
              <a:t>Fetching data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/>
        </p:nvSpPr>
        <p:spPr>
          <a:xfrm>
            <a:off x="6258012" y="6481266"/>
            <a:ext cx="248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</a:t>
            </a:r>
            <a:endParaRPr/>
          </a:p>
        </p:txBody>
      </p:sp>
      <p:sp>
        <p:nvSpPr>
          <p:cNvPr id="354" name="Google Shape;354;p51"/>
          <p:cNvSpPr txBox="1"/>
          <p:nvPr/>
        </p:nvSpPr>
        <p:spPr>
          <a:xfrm>
            <a:off x="9095597" y="882088"/>
            <a:ext cx="78387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>
                <a:solidFill>
                  <a:srgbClr val="FD1015"/>
                </a:solidFill>
              </a:rPr>
              <a:t>useEffect()</a:t>
            </a:r>
            <a:endParaRPr/>
          </a:p>
        </p:txBody>
      </p:sp>
      <p:sp>
        <p:nvSpPr>
          <p:cNvPr id="355" name="Google Shape;355;p51"/>
          <p:cNvSpPr txBox="1"/>
          <p:nvPr/>
        </p:nvSpPr>
        <p:spPr>
          <a:xfrm>
            <a:off x="5166501" y="12216300"/>
            <a:ext cx="15458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latin typeface="Helvetica Neue Light"/>
                <a:ea typeface="Helvetica Neue Light"/>
                <a:cs typeface="Helvetica Neue Light"/>
                <a:sym typeface="Helvetica Neue Light"/>
              </a:rPr>
              <a:t>dependency array   </a:t>
            </a:r>
            <a:r>
              <a:rPr lang="en-US" sz="5200">
                <a:solidFill>
                  <a:srgbClr val="9999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empty = execute on mount only</a:t>
            </a:r>
            <a:endParaRPr sz="5200">
              <a:solidFill>
                <a:srgbClr val="999999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6" name="Google Shape;3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601" y="3923725"/>
            <a:ext cx="20208699" cy="73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/>
          <p:nvPr/>
        </p:nvSpPr>
        <p:spPr>
          <a:xfrm>
            <a:off x="5263075" y="9801900"/>
            <a:ext cx="531300" cy="2414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1"/>
          <p:cNvSpPr/>
          <p:nvPr/>
        </p:nvSpPr>
        <p:spPr>
          <a:xfrm rot="-5400000">
            <a:off x="12919900" y="8292400"/>
            <a:ext cx="531300" cy="1344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1"/>
          <p:cNvSpPr txBox="1"/>
          <p:nvPr/>
        </p:nvSpPr>
        <p:spPr>
          <a:xfrm>
            <a:off x="14010224" y="8471950"/>
            <a:ext cx="6615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update local state</a:t>
            </a:r>
            <a:endParaRPr sz="5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0" name="Google Shape;360;p51"/>
          <p:cNvSpPr/>
          <p:nvPr/>
        </p:nvSpPr>
        <p:spPr>
          <a:xfrm rot="5400000">
            <a:off x="2738425" y="7988025"/>
            <a:ext cx="3158400" cy="144900"/>
          </a:xfrm>
          <a:prstGeom prst="rect">
            <a:avLst/>
          </a:prstGeom>
          <a:solidFill>
            <a:srgbClr val="FD10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1"/>
          <p:cNvSpPr/>
          <p:nvPr/>
        </p:nvSpPr>
        <p:spPr>
          <a:xfrm>
            <a:off x="9674875" y="4543175"/>
            <a:ext cx="2106600" cy="164700"/>
          </a:xfrm>
          <a:prstGeom prst="rect">
            <a:avLst/>
          </a:prstGeom>
          <a:solidFill>
            <a:srgbClr val="FD10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1"/>
          <p:cNvSpPr/>
          <p:nvPr/>
        </p:nvSpPr>
        <p:spPr>
          <a:xfrm rot="-5400000">
            <a:off x="12919900" y="6185850"/>
            <a:ext cx="531300" cy="1344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1"/>
          <p:cNvSpPr txBox="1"/>
          <p:nvPr/>
        </p:nvSpPr>
        <p:spPr>
          <a:xfrm>
            <a:off x="14010224" y="6365400"/>
            <a:ext cx="6615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fetch data </a:t>
            </a:r>
            <a:endParaRPr sz="52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/>
        </p:nvSpPr>
        <p:spPr>
          <a:xfrm>
            <a:off x="5963225" y="882100"/>
            <a:ext cx="132303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>
                <a:solidFill>
                  <a:srgbClr val="FD1015"/>
                </a:solidFill>
              </a:rPr>
              <a:t>Component Lifecycle</a:t>
            </a:r>
            <a:endParaRPr/>
          </a:p>
        </p:txBody>
      </p:sp>
      <p:sp>
        <p:nvSpPr>
          <p:cNvPr id="369" name="Google Shape;369;p52"/>
          <p:cNvSpPr/>
          <p:nvPr/>
        </p:nvSpPr>
        <p:spPr>
          <a:xfrm>
            <a:off x="2365975" y="4852675"/>
            <a:ext cx="5721900" cy="2728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/>
              <a:t>Mount</a:t>
            </a:r>
            <a:endParaRPr sz="5200"/>
          </a:p>
        </p:txBody>
      </p:sp>
      <p:sp>
        <p:nvSpPr>
          <p:cNvPr id="370" name="Google Shape;370;p52"/>
          <p:cNvSpPr/>
          <p:nvPr/>
        </p:nvSpPr>
        <p:spPr>
          <a:xfrm>
            <a:off x="9712863" y="4852675"/>
            <a:ext cx="5721900" cy="2728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/>
              <a:t>Update</a:t>
            </a:r>
            <a:endParaRPr sz="5200"/>
          </a:p>
        </p:txBody>
      </p:sp>
      <p:sp>
        <p:nvSpPr>
          <p:cNvPr id="371" name="Google Shape;371;p52"/>
          <p:cNvSpPr/>
          <p:nvPr/>
        </p:nvSpPr>
        <p:spPr>
          <a:xfrm>
            <a:off x="17059775" y="4852675"/>
            <a:ext cx="5721900" cy="2728200"/>
          </a:xfrm>
          <a:prstGeom prst="rect">
            <a:avLst/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/>
              <a:t>Unmount</a:t>
            </a:r>
            <a:endParaRPr sz="5200"/>
          </a:p>
        </p:txBody>
      </p:sp>
      <p:sp>
        <p:nvSpPr>
          <p:cNvPr id="372" name="Google Shape;372;p52"/>
          <p:cNvSpPr/>
          <p:nvPr/>
        </p:nvSpPr>
        <p:spPr>
          <a:xfrm rot="5400000">
            <a:off x="8537825" y="5723225"/>
            <a:ext cx="725100" cy="1222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D10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2"/>
          <p:cNvSpPr/>
          <p:nvPr/>
        </p:nvSpPr>
        <p:spPr>
          <a:xfrm rot="5400000">
            <a:off x="15884725" y="5723225"/>
            <a:ext cx="725100" cy="1222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D101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4" name="Google Shape;3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225" y="8723125"/>
            <a:ext cx="3132950" cy="31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7950" y="8276688"/>
            <a:ext cx="2889975" cy="35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8000" y="8373399"/>
            <a:ext cx="3494400" cy="337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/>
        </p:nvSpPr>
        <p:spPr>
          <a:xfrm>
            <a:off x="5576850" y="1051100"/>
            <a:ext cx="132303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>
                <a:solidFill>
                  <a:srgbClr val="FD1015"/>
                </a:solidFill>
              </a:rPr>
              <a:t>React Rendering</a:t>
            </a:r>
            <a:endParaRPr/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525" y="3304300"/>
            <a:ext cx="16940549" cy="954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1527073"/>
            <a:ext cx="3253815" cy="10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4"/>
          <p:cNvSpPr txBox="1"/>
          <p:nvPr/>
        </p:nvSpPr>
        <p:spPr>
          <a:xfrm>
            <a:off x="862514" y="5656670"/>
            <a:ext cx="4158619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/>
          </a:p>
        </p:txBody>
      </p:sp>
      <p:pic>
        <p:nvPicPr>
          <p:cNvPr id="389" name="Google Shape;389;p54" descr="FRA_5461 (1).jpeg"/>
          <p:cNvPicPr preferRelativeResize="0"/>
          <p:nvPr/>
        </p:nvPicPr>
        <p:blipFill rotWithShape="1">
          <a:blip r:embed="rId4">
            <a:alphaModFix/>
          </a:blip>
          <a:srcRect t="2469" b="3704"/>
          <a:stretch/>
        </p:blipFill>
        <p:spPr>
          <a:xfrm>
            <a:off x="14276091" y="-257392"/>
            <a:ext cx="10111595" cy="1423078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4"/>
          <p:cNvSpPr txBox="1"/>
          <p:nvPr/>
        </p:nvSpPr>
        <p:spPr>
          <a:xfrm>
            <a:off x="5538164" y="5656670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+ Markers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/>
        </p:nvSpPr>
        <p:spPr>
          <a:xfrm>
            <a:off x="6258012" y="6481266"/>
            <a:ext cx="248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</a:t>
            </a:r>
            <a:endParaRPr/>
          </a:p>
        </p:txBody>
      </p:sp>
      <p:sp>
        <p:nvSpPr>
          <p:cNvPr id="396" name="Google Shape;396;p55"/>
          <p:cNvSpPr txBox="1"/>
          <p:nvPr/>
        </p:nvSpPr>
        <p:spPr>
          <a:xfrm>
            <a:off x="8279314" y="1135470"/>
            <a:ext cx="41586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/>
          </a:p>
        </p:txBody>
      </p:sp>
      <p:sp>
        <p:nvSpPr>
          <p:cNvPr id="397" name="Google Shape;397;p55"/>
          <p:cNvSpPr txBox="1"/>
          <p:nvPr/>
        </p:nvSpPr>
        <p:spPr>
          <a:xfrm>
            <a:off x="12853364" y="1135470"/>
            <a:ext cx="9838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Box</a:t>
            </a:r>
            <a:endParaRPr/>
          </a:p>
        </p:txBody>
      </p:sp>
      <p:sp>
        <p:nvSpPr>
          <p:cNvPr id="398" name="Google Shape;398;p55"/>
          <p:cNvSpPr txBox="1"/>
          <p:nvPr/>
        </p:nvSpPr>
        <p:spPr>
          <a:xfrm>
            <a:off x="8279325" y="4629375"/>
            <a:ext cx="1496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Source Code Pro"/>
                <a:ea typeface="Source Code Pro"/>
                <a:cs typeface="Source Code Pro"/>
                <a:sym typeface="Source Code Pro"/>
              </a:rPr>
              <a:t>yarn add react-map-gl</a:t>
            </a: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9" name="Google Shape;399;p55"/>
          <p:cNvSpPr txBox="1"/>
          <p:nvPr/>
        </p:nvSpPr>
        <p:spPr>
          <a:xfrm>
            <a:off x="7879725" y="6818000"/>
            <a:ext cx="11636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u="sng">
                <a:solidFill>
                  <a:schemeClr val="hlink"/>
                </a:solidFill>
                <a:hlinkClick r:id="rId4"/>
              </a:rPr>
              <a:t>https://github.com/visgl/react-map-gl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/>
          </a:p>
        </p:txBody>
      </p:sp>
      <p:pic>
        <p:nvPicPr>
          <p:cNvPr id="400" name="Google Shape;40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950" y="8017425"/>
            <a:ext cx="14104099" cy="79517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5"/>
          <p:cNvSpPr txBox="1"/>
          <p:nvPr/>
        </p:nvSpPr>
        <p:spPr>
          <a:xfrm>
            <a:off x="17283950" y="6967575"/>
            <a:ext cx="2844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6"/>
              </a:rPr>
              <a:t>API reference</a:t>
            </a:r>
            <a:endParaRPr sz="3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/>
        </p:nvSpPr>
        <p:spPr>
          <a:xfrm>
            <a:off x="6258012" y="6481266"/>
            <a:ext cx="248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</a:t>
            </a:r>
            <a:endParaRPr/>
          </a:p>
        </p:txBody>
      </p:sp>
      <p:sp>
        <p:nvSpPr>
          <p:cNvPr id="407" name="Google Shape;407;p56"/>
          <p:cNvSpPr txBox="1"/>
          <p:nvPr/>
        </p:nvSpPr>
        <p:spPr>
          <a:xfrm>
            <a:off x="6791575" y="0"/>
            <a:ext cx="17877000" cy="138654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 { </a:t>
            </a:r>
            <a:r>
              <a:rPr lang="en-US" sz="2000" b="1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} </a:t>
            </a: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"react"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MapGL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"react-map-gl"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MAPBOX_TOKEN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-US" sz="2000" b="1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"&lt;your mapbox token&gt;"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viewport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setViewport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sz="2000" b="1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 b="1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-US" sz="2000" b="1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45.4972159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1" i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Montreal</a:t>
            </a:r>
            <a:endParaRPr sz="2000" b="1" i="1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 b="1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-US" sz="2000" b="1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73.6103642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00" b="1" i="1">
                <a:solidFill>
                  <a:srgbClr val="5C6370"/>
                </a:solidFill>
                <a:latin typeface="Courier New"/>
                <a:ea typeface="Courier New"/>
                <a:cs typeface="Courier New"/>
                <a:sym typeface="Courier New"/>
              </a:rPr>
              <a:t>// Montreal</a:t>
            </a:r>
            <a:endParaRPr sz="2000" b="1" i="1">
              <a:solidFill>
                <a:srgbClr val="5C637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 b="1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zoom</a:t>
            </a:r>
            <a:r>
              <a:rPr lang="en-US" sz="2000" b="1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 b="1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pitch</a:t>
            </a:r>
            <a:r>
              <a:rPr lang="en-US" sz="2000" b="1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00" b="1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bearing</a:t>
            </a:r>
            <a:r>
              <a:rPr lang="en-US" sz="2000" b="1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});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US" sz="2000" b="1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MapGL</a:t>
            </a:r>
            <a:endParaRPr sz="2000" b="1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{...viewport}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 b="1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"100%"</a:t>
            </a:r>
            <a:endParaRPr sz="2000" b="1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 b="1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"100%"</a:t>
            </a:r>
            <a:endParaRPr sz="2000" b="1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mapStyle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00" b="1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"mapbox://styles/mapbox/streets-v11?optimize=true"</a:t>
            </a:r>
            <a:endParaRPr sz="2000" b="1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mapboxApiAccessToken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={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MAPBOX_TOKEN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onViewportChange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={(viewport) </a:t>
            </a: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61AFEF"/>
                </a:solidFill>
                <a:latin typeface="Courier New"/>
                <a:ea typeface="Courier New"/>
                <a:cs typeface="Courier New"/>
                <a:sym typeface="Courier New"/>
              </a:rPr>
              <a:t>setViewport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(viewport)}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transitionDuration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={</a:t>
            </a:r>
            <a:r>
              <a:rPr lang="en-US" sz="2000" b="1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&gt;&lt;/</a:t>
            </a:r>
            <a:r>
              <a:rPr lang="en-US" sz="2000" b="1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MapGL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2000" b="1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 b="1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400" b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D73A49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08" name="Google Shape;408;p56"/>
          <p:cNvSpPr txBox="1"/>
          <p:nvPr/>
        </p:nvSpPr>
        <p:spPr>
          <a:xfrm>
            <a:off x="502000" y="908425"/>
            <a:ext cx="7410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CCCC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//src/components/Map.js</a:t>
            </a:r>
            <a:endParaRPr sz="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00" y="3724300"/>
            <a:ext cx="18630552" cy="82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7"/>
          <p:cNvSpPr txBox="1"/>
          <p:nvPr/>
        </p:nvSpPr>
        <p:spPr>
          <a:xfrm>
            <a:off x="6258012" y="6481266"/>
            <a:ext cx="2484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 </a:t>
            </a:r>
            <a:endParaRPr/>
          </a:p>
        </p:txBody>
      </p:sp>
      <p:sp>
        <p:nvSpPr>
          <p:cNvPr id="415" name="Google Shape;415;p57"/>
          <p:cNvSpPr txBox="1"/>
          <p:nvPr/>
        </p:nvSpPr>
        <p:spPr>
          <a:xfrm>
            <a:off x="5917114" y="1135470"/>
            <a:ext cx="41586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/>
          </a:p>
        </p:txBody>
      </p:sp>
      <p:sp>
        <p:nvSpPr>
          <p:cNvPr id="416" name="Google Shape;416;p57"/>
          <p:cNvSpPr txBox="1"/>
          <p:nvPr/>
        </p:nvSpPr>
        <p:spPr>
          <a:xfrm>
            <a:off x="10491164" y="1135470"/>
            <a:ext cx="9838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Box Markers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4041775" y="3235575"/>
            <a:ext cx="19165200" cy="9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8" name="Google Shape;418;p57"/>
          <p:cNvSpPr txBox="1"/>
          <p:nvPr/>
        </p:nvSpPr>
        <p:spPr>
          <a:xfrm>
            <a:off x="777275" y="2198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7"/>
          <p:cNvSpPr txBox="1"/>
          <p:nvPr/>
        </p:nvSpPr>
        <p:spPr>
          <a:xfrm>
            <a:off x="20219003" y="3982100"/>
            <a:ext cx="4239000" cy="55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A7F9"/>
              </a:buClr>
              <a:buSzPts val="7800"/>
              <a:buFont typeface="Proxima Nova"/>
              <a:buNone/>
            </a:pPr>
            <a:r>
              <a:rPr lang="en-US" sz="7800" b="1" i="0" u="none" strike="noStrike" cap="none">
                <a:solidFill>
                  <a:srgbClr val="50A7F9"/>
                </a:solidFill>
                <a:latin typeface="Proxima Nova"/>
                <a:ea typeface="Proxima Nova"/>
                <a:cs typeface="Proxima Nova"/>
                <a:sym typeface="Proxima Nova"/>
              </a:rPr>
              <a:t>App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5"/>
              </a:buClr>
              <a:buSzPts val="7800"/>
              <a:buFont typeface="Proxima Nova"/>
              <a:buNone/>
            </a:pPr>
            <a:r>
              <a:rPr lang="en-US" sz="7800" b="1" i="0" u="none" strike="noStrike" cap="none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Flat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ts val="7800"/>
              <a:buFont typeface="Proxima Nova"/>
              <a:buNone/>
            </a:pPr>
            <a:r>
              <a:rPr lang="en-US" sz="7800" b="1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Map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Clr>
                <a:schemeClr val="accent4"/>
              </a:buClr>
              <a:buSzPts val="7800"/>
              <a:buFont typeface="Proxima Nova"/>
              <a:buNone/>
            </a:pPr>
            <a:r>
              <a:rPr lang="en-US" sz="7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Marker</a:t>
            </a:r>
            <a:endParaRPr/>
          </a:p>
        </p:txBody>
      </p:sp>
      <p:sp>
        <p:nvSpPr>
          <p:cNvPr id="420" name="Google Shape;420;p57"/>
          <p:cNvSpPr/>
          <p:nvPr/>
        </p:nvSpPr>
        <p:spPr>
          <a:xfrm>
            <a:off x="578075" y="3468425"/>
            <a:ext cx="18971100" cy="8828700"/>
          </a:xfrm>
          <a:prstGeom prst="rect">
            <a:avLst/>
          </a:prstGeom>
          <a:noFill/>
          <a:ln w="114300" cap="flat" cmpd="sng">
            <a:solidFill>
              <a:srgbClr val="50A7F9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712599" y="4311025"/>
            <a:ext cx="5453400" cy="2499600"/>
          </a:xfrm>
          <a:prstGeom prst="rect">
            <a:avLst/>
          </a:prstGeom>
          <a:noFill/>
          <a:ln w="114300" cap="flat" cmpd="sng">
            <a:solidFill>
              <a:schemeClr val="accent5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2" name="Google Shape;422;p57"/>
          <p:cNvSpPr/>
          <p:nvPr/>
        </p:nvSpPr>
        <p:spPr>
          <a:xfrm>
            <a:off x="11841650" y="3724300"/>
            <a:ext cx="7584900" cy="8362500"/>
          </a:xfrm>
          <a:prstGeom prst="rect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3" name="Google Shape;423;p57"/>
          <p:cNvSpPr/>
          <p:nvPr/>
        </p:nvSpPr>
        <p:spPr>
          <a:xfrm>
            <a:off x="16137184" y="6709200"/>
            <a:ext cx="694500" cy="472800"/>
          </a:xfrm>
          <a:prstGeom prst="rect">
            <a:avLst/>
          </a:prstGeom>
          <a:noFill/>
          <a:ln w="114300" cap="flat" cmpd="sng">
            <a:solidFill>
              <a:schemeClr val="accent4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2700" rotWithShape="0">
              <a:srgbClr val="000000">
                <a:alpha val="49800"/>
              </a:srgbClr>
            </a:outerShdw>
          </a:effectLst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 Light"/>
              <a:buNone/>
            </a:pPr>
            <a:endParaRPr sz="28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/>
        </p:nvSpPr>
        <p:spPr>
          <a:xfrm>
            <a:off x="19063850" y="12081150"/>
            <a:ext cx="2133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Source</a:t>
            </a:r>
            <a:endParaRPr sz="3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63" y="3893113"/>
            <a:ext cx="23705074" cy="81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2290750" y="737750"/>
            <a:ext cx="204306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7000">
                <a:solidFill>
                  <a:schemeClr val="dk1"/>
                </a:solidFill>
              </a:rPr>
              <a:t>npm download trends</a:t>
            </a:r>
            <a:endParaRPr sz="7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endParaRPr sz="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/>
        </p:nvSpPr>
        <p:spPr>
          <a:xfrm>
            <a:off x="5917114" y="1135470"/>
            <a:ext cx="41586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/>
          </a:p>
        </p:txBody>
      </p:sp>
      <p:sp>
        <p:nvSpPr>
          <p:cNvPr id="429" name="Google Shape;429;p58"/>
          <p:cNvSpPr txBox="1"/>
          <p:nvPr/>
        </p:nvSpPr>
        <p:spPr>
          <a:xfrm>
            <a:off x="10491164" y="1135470"/>
            <a:ext cx="9838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Box Markers</a:t>
            </a:r>
            <a:endParaRPr/>
          </a:p>
        </p:txBody>
      </p:sp>
      <p:sp>
        <p:nvSpPr>
          <p:cNvPr id="430" name="Google Shape;430;p58"/>
          <p:cNvSpPr txBox="1"/>
          <p:nvPr/>
        </p:nvSpPr>
        <p:spPr>
          <a:xfrm>
            <a:off x="1916525" y="4250875"/>
            <a:ext cx="10836300" cy="71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rgbClr val="CCCC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src/components/PriceMarker.js</a:t>
            </a:r>
            <a:endParaRPr sz="3700" b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300" b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import React from ‘react’;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const PriceMarker = ({price}) =&gt; {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return (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  &lt;div className=“marker”&gt; 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    {price} 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  &lt;/div&gt;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);</a:t>
            </a:r>
            <a:b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export default PriceMarker;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1" name="Google Shape;431;p58"/>
          <p:cNvSpPr txBox="1"/>
          <p:nvPr/>
        </p:nvSpPr>
        <p:spPr>
          <a:xfrm>
            <a:off x="13288450" y="4250875"/>
            <a:ext cx="9592800" cy="81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rgbClr val="CCCC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src/components/PriceMarker.css</a:t>
            </a:r>
            <a:endParaRPr sz="3700" b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.marker {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background-color: white;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font-weight: bold;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font-size: 18px;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border-radius: 6px;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border: solid gray 1px;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  padding: 4px;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/>
          <p:cNvSpPr txBox="1"/>
          <p:nvPr/>
        </p:nvSpPr>
        <p:spPr>
          <a:xfrm>
            <a:off x="5917114" y="1135470"/>
            <a:ext cx="41586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/>
          </a:p>
        </p:txBody>
      </p:sp>
      <p:sp>
        <p:nvSpPr>
          <p:cNvPr id="437" name="Google Shape;437;p59"/>
          <p:cNvSpPr txBox="1"/>
          <p:nvPr/>
        </p:nvSpPr>
        <p:spPr>
          <a:xfrm>
            <a:off x="10491164" y="1135470"/>
            <a:ext cx="9838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Box Markers</a:t>
            </a:r>
            <a:endParaRPr/>
          </a:p>
        </p:txBody>
      </p:sp>
      <p:sp>
        <p:nvSpPr>
          <p:cNvPr id="438" name="Google Shape;438;p59"/>
          <p:cNvSpPr txBox="1"/>
          <p:nvPr/>
        </p:nvSpPr>
        <p:spPr>
          <a:xfrm>
            <a:off x="5666375" y="4034675"/>
            <a:ext cx="16159800" cy="89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rgbClr val="CCCC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src/components/Map.js</a:t>
            </a:r>
            <a:endParaRPr sz="3700" b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 b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MapGL, { Marker } from "react-map-gl";</a:t>
            </a:r>
            <a:endParaRPr sz="900">
              <a:solidFill>
                <a:srgbClr val="ABB2B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>
                <a:solidFill>
                  <a:srgbClr val="CCCCC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… </a:t>
            </a:r>
            <a:endParaRPr sz="3700" b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900" b="1">
                <a:solidFill>
                  <a:srgbClr val="E3620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 … 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5400" b="1">
              <a:solidFill>
                <a:srgbClr val="CCCCC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flats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900" b="1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(flat 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2900" b="1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&lt;Marker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key=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flat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latitude=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flat.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lat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longitude=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flat.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lng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}&gt;</a:t>
            </a:r>
            <a:endParaRPr sz="2900" b="1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PriceMarker 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price=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{flat.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/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900" b="1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900" b="1">
                <a:solidFill>
                  <a:srgbClr val="2286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Marker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900" b="1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))}</a:t>
            </a:r>
            <a:endParaRPr sz="2900" b="1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29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US" sz="2900" b="1">
                <a:solidFill>
                  <a:srgbClr val="E3620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US" sz="29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900" b="1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9" name="Google Shape;439;p59"/>
          <p:cNvSpPr txBox="1"/>
          <p:nvPr/>
        </p:nvSpPr>
        <p:spPr>
          <a:xfrm>
            <a:off x="5917125" y="2849975"/>
            <a:ext cx="14410800" cy="11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Helvetica Neue Light"/>
                <a:ea typeface="Helvetica Neue Light"/>
                <a:cs typeface="Helvetica Neue Light"/>
                <a:sym typeface="Helvetica Neue Light"/>
              </a:rPr>
              <a:t>Render markers on map by iterating over flats</a:t>
            </a:r>
            <a:endParaRPr sz="5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1527073"/>
            <a:ext cx="3253815" cy="10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0"/>
          <p:cNvSpPr txBox="1"/>
          <p:nvPr/>
        </p:nvSpPr>
        <p:spPr>
          <a:xfrm>
            <a:off x="862514" y="5656670"/>
            <a:ext cx="4158619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/>
          </a:p>
        </p:txBody>
      </p:sp>
      <p:pic>
        <p:nvPicPr>
          <p:cNvPr id="446" name="Google Shape;446;p60" descr="FRA_5461 (1).jpeg"/>
          <p:cNvPicPr preferRelativeResize="0"/>
          <p:nvPr/>
        </p:nvPicPr>
        <p:blipFill rotWithShape="1">
          <a:blip r:embed="rId4">
            <a:alphaModFix/>
          </a:blip>
          <a:srcRect t="2469" b="3704"/>
          <a:stretch/>
        </p:blipFill>
        <p:spPr>
          <a:xfrm>
            <a:off x="14276091" y="-257392"/>
            <a:ext cx="10111595" cy="1423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/>
          <p:nvPr/>
        </p:nvSpPr>
        <p:spPr>
          <a:xfrm>
            <a:off x="3439235" y="7130637"/>
            <a:ext cx="17505529" cy="994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6000"/>
              <a:buFont typeface="Proxima Nova"/>
              <a:buNone/>
            </a:pPr>
            <a:r>
              <a:rPr lang="en-US" sz="60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What </a:t>
            </a:r>
            <a:r>
              <a:rPr lang="en-US" sz="6000" b="1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should</a:t>
            </a:r>
            <a:r>
              <a:rPr lang="en-US" sz="60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 happen when clicking on a flat picture?</a:t>
            </a:r>
            <a:endParaRPr/>
          </a:p>
        </p:txBody>
      </p:sp>
      <p:sp>
        <p:nvSpPr>
          <p:cNvPr id="452" name="Google Shape;452;p61"/>
          <p:cNvSpPr txBox="1"/>
          <p:nvPr/>
        </p:nvSpPr>
        <p:spPr>
          <a:xfrm>
            <a:off x="10406871" y="2432049"/>
            <a:ext cx="4585662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Flat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563" y="635000"/>
            <a:ext cx="14914875" cy="124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2"/>
          <p:cNvSpPr/>
          <p:nvPr/>
        </p:nvSpPr>
        <p:spPr>
          <a:xfrm>
            <a:off x="3203375" y="1362650"/>
            <a:ext cx="5976600" cy="114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D10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62"/>
          <p:cNvSpPr/>
          <p:nvPr/>
        </p:nvSpPr>
        <p:spPr>
          <a:xfrm rot="-4807830">
            <a:off x="15398759" y="8165227"/>
            <a:ext cx="2394334" cy="114740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D10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1527073"/>
            <a:ext cx="3253815" cy="101417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3"/>
          <p:cNvSpPr txBox="1"/>
          <p:nvPr/>
        </p:nvSpPr>
        <p:spPr>
          <a:xfrm>
            <a:off x="862514" y="5656671"/>
            <a:ext cx="7344732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Controlled </a:t>
            </a:r>
            <a:endParaRPr/>
          </a:p>
        </p:txBody>
      </p:sp>
      <p:pic>
        <p:nvPicPr>
          <p:cNvPr id="466" name="Google Shape;466;p63" descr="FRA_5461 (1).jpeg"/>
          <p:cNvPicPr preferRelativeResize="0"/>
          <p:nvPr/>
        </p:nvPicPr>
        <p:blipFill rotWithShape="1">
          <a:blip r:embed="rId4">
            <a:alphaModFix/>
          </a:blip>
          <a:srcRect t="2469" b="3704"/>
          <a:stretch/>
        </p:blipFill>
        <p:spPr>
          <a:xfrm>
            <a:off x="14276091" y="-257392"/>
            <a:ext cx="10111595" cy="1423078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3"/>
          <p:cNvSpPr txBox="1"/>
          <p:nvPr/>
        </p:nvSpPr>
        <p:spPr>
          <a:xfrm>
            <a:off x="966164" y="7383870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Components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/>
          <p:nvPr/>
        </p:nvSpPr>
        <p:spPr>
          <a:xfrm>
            <a:off x="5768011" y="5426164"/>
            <a:ext cx="12848100" cy="3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&lt;input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type="text"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placeholder="Search..."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5000" b="1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value</a:t>
            </a:r>
            <a:r>
              <a:rPr lang="en-US" sz="50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={search}      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5000"/>
              <a:buFont typeface="Helvetica Neue"/>
              <a:buNone/>
            </a:pPr>
            <a:r>
              <a:rPr lang="en-US" sz="50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5000" b="1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onChange</a:t>
            </a:r>
            <a:r>
              <a:rPr lang="en-US" sz="5000" b="0" i="0" u="none" strike="noStrike" cap="none">
                <a:solidFill>
                  <a:srgbClr val="36363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={handleSearch} /&gt;</a:t>
            </a:r>
            <a:endParaRPr/>
          </a:p>
        </p:txBody>
      </p:sp>
      <p:sp>
        <p:nvSpPr>
          <p:cNvPr id="473" name="Google Shape;473;p64"/>
          <p:cNvSpPr txBox="1"/>
          <p:nvPr/>
        </p:nvSpPr>
        <p:spPr>
          <a:xfrm>
            <a:off x="10406871" y="2432049"/>
            <a:ext cx="4585662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5"/>
          <p:cNvSpPr txBox="1"/>
          <p:nvPr/>
        </p:nvSpPr>
        <p:spPr>
          <a:xfrm>
            <a:off x="2134625" y="5904250"/>
            <a:ext cx="21436800" cy="58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establish local state for search</a:t>
            </a:r>
            <a:endParaRPr sz="2700" b="1">
              <a:solidFill>
                <a:srgbClr val="005CC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[search, setSearch] = useState(“”)</a:t>
            </a:r>
            <a:endParaRPr sz="27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update search state everytime a character changes in the input</a:t>
            </a:r>
            <a:endParaRPr sz="27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handleSearch = (event) =&gt; {</a:t>
            </a:r>
            <a:endParaRPr sz="27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setSearch(event.target.value)</a:t>
            </a:r>
            <a:endParaRPr sz="27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7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005CC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// filter flats based on search term</a:t>
            </a:r>
            <a:endParaRPr sz="27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 filterFlats = (search) =&gt; {</a:t>
            </a:r>
            <a:br>
              <a:rPr lang="en-US" sz="27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7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const filteredFlat</a:t>
            </a:r>
            <a:r>
              <a:rPr lang="en-US" sz="27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 = </a:t>
            </a:r>
            <a:r>
              <a:rPr lang="en-US" sz="2700" b="1">
                <a:solidFill>
                  <a:srgbClr val="005CC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allFlats</a:t>
            </a:r>
            <a:r>
              <a:rPr lang="en-US" sz="2700" b="1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700" b="1">
                <a:solidFill>
                  <a:srgbClr val="6F42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filter</a:t>
            </a:r>
            <a:r>
              <a:rPr lang="en-US" sz="2700" b="1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(flat </a:t>
            </a:r>
            <a:r>
              <a:rPr lang="en-US" sz="2700" b="1">
                <a:solidFill>
                  <a:srgbClr val="005CC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US" sz="2700" b="1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00" b="1">
                <a:solidFill>
                  <a:srgbClr val="D73A4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2700" b="1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700" b="1">
                <a:solidFill>
                  <a:srgbClr val="E3620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RegExp</a:t>
            </a:r>
            <a:r>
              <a:rPr lang="en-US" sz="2700" b="1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(search, </a:t>
            </a:r>
            <a:r>
              <a:rPr lang="en-US" sz="2700" b="1">
                <a:solidFill>
                  <a:srgbClr val="032F6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"i"</a:t>
            </a:r>
            <a:r>
              <a:rPr lang="en-US" sz="2700" b="1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2700" b="1">
                <a:solidFill>
                  <a:srgbClr val="6F42C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exec</a:t>
            </a:r>
            <a:r>
              <a:rPr lang="en-US" sz="2700" b="1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(flat.</a:t>
            </a:r>
            <a:r>
              <a:rPr lang="en-US" sz="2700" b="1">
                <a:solidFill>
                  <a:srgbClr val="005CC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 sz="2700" b="1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2700" b="1">
              <a:solidFill>
                <a:srgbClr val="24292E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24292E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setFlats(filteredFlats)</a:t>
            </a:r>
            <a:endParaRPr sz="2700" b="1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700" b="1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9" name="Google Shape;479;p65"/>
          <p:cNvSpPr txBox="1"/>
          <p:nvPr/>
        </p:nvSpPr>
        <p:spPr>
          <a:xfrm>
            <a:off x="10406871" y="2432049"/>
            <a:ext cx="4585800" cy="1714500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/>
          </a:p>
        </p:txBody>
      </p:sp>
      <p:sp>
        <p:nvSpPr>
          <p:cNvPr id="480" name="Google Shape;480;p65"/>
          <p:cNvSpPr txBox="1"/>
          <p:nvPr/>
        </p:nvSpPr>
        <p:spPr>
          <a:xfrm>
            <a:off x="2134625" y="2958400"/>
            <a:ext cx="6406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src/App.js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/>
          <p:nvPr/>
        </p:nvSpPr>
        <p:spPr>
          <a:xfrm>
            <a:off x="6258012" y="6481266"/>
            <a:ext cx="248320" cy="75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</a:t>
            </a:r>
            <a:endParaRPr/>
          </a:p>
        </p:txBody>
      </p:sp>
      <p:pic>
        <p:nvPicPr>
          <p:cNvPr id="486" name="Google Shape;486;p66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49797" y="5159383"/>
            <a:ext cx="10917671" cy="69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691" y="5159383"/>
            <a:ext cx="10917672" cy="69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6"/>
          <p:cNvSpPr txBox="1"/>
          <p:nvPr/>
        </p:nvSpPr>
        <p:spPr>
          <a:xfrm>
            <a:off x="8279314" y="1135470"/>
            <a:ext cx="4158619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Going</a:t>
            </a:r>
            <a:endParaRPr/>
          </a:p>
        </p:txBody>
      </p:sp>
      <p:sp>
        <p:nvSpPr>
          <p:cNvPr id="489" name="Google Shape;489;p66"/>
          <p:cNvSpPr txBox="1"/>
          <p:nvPr/>
        </p:nvSpPr>
        <p:spPr>
          <a:xfrm>
            <a:off x="12853364" y="1135470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Further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/>
          <p:nvPr/>
        </p:nvSpPr>
        <p:spPr>
          <a:xfrm>
            <a:off x="6258012" y="6481266"/>
            <a:ext cx="248320" cy="753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4400"/>
              <a:buFont typeface="Helvetica Neue"/>
              <a:buNone/>
            </a:pPr>
            <a:r>
              <a:rPr lang="en-US" sz="44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 </a:t>
            </a:r>
            <a:endParaRPr/>
          </a:p>
        </p:txBody>
      </p:sp>
      <p:sp>
        <p:nvSpPr>
          <p:cNvPr id="495" name="Google Shape;495;p67"/>
          <p:cNvSpPr txBox="1"/>
          <p:nvPr/>
        </p:nvSpPr>
        <p:spPr>
          <a:xfrm>
            <a:off x="6288614" y="7701468"/>
            <a:ext cx="368289" cy="127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7800"/>
              <a:buFont typeface="Helvetica Neue"/>
              <a:buNone/>
            </a:pPr>
            <a:r>
              <a:rPr lang="en-US" sz="7800" b="1" i="0" u="sng" strike="noStrike" cap="non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 </a:t>
            </a:r>
            <a:endParaRPr/>
          </a:p>
        </p:txBody>
      </p:sp>
      <p:sp>
        <p:nvSpPr>
          <p:cNvPr id="496" name="Google Shape;496;p67"/>
          <p:cNvSpPr txBox="1"/>
          <p:nvPr/>
        </p:nvSpPr>
        <p:spPr>
          <a:xfrm>
            <a:off x="7314114" y="1135470"/>
            <a:ext cx="4158619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Going</a:t>
            </a:r>
            <a:endParaRPr/>
          </a:p>
        </p:txBody>
      </p:sp>
      <p:sp>
        <p:nvSpPr>
          <p:cNvPr id="497" name="Google Shape;497;p67"/>
          <p:cNvSpPr txBox="1"/>
          <p:nvPr/>
        </p:nvSpPr>
        <p:spPr>
          <a:xfrm>
            <a:off x="11888164" y="1135470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Further</a:t>
            </a:r>
            <a:endParaRPr/>
          </a:p>
        </p:txBody>
      </p:sp>
      <p:sp>
        <p:nvSpPr>
          <p:cNvPr id="498" name="Google Shape;498;p67"/>
          <p:cNvSpPr txBox="1"/>
          <p:nvPr/>
        </p:nvSpPr>
        <p:spPr>
          <a:xfrm>
            <a:off x="6288625" y="3633675"/>
            <a:ext cx="10996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https://www.youtube.com/watch?v=_ZTT9kw3PIE</a:t>
            </a: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/>
        </p:nvSpPr>
        <p:spPr>
          <a:xfrm>
            <a:off x="7492605" y="4623866"/>
            <a:ext cx="9398790" cy="77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4600"/>
              <a:buFont typeface="Proxima Nova"/>
              <a:buNone/>
            </a:pP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You need JavaScript in your terminal</a:t>
            </a:r>
            <a:endParaRPr/>
          </a:p>
        </p:txBody>
      </p:sp>
      <p:pic>
        <p:nvPicPr>
          <p:cNvPr id="112" name="Google Shape;112;p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1684" y="6611338"/>
            <a:ext cx="8380631" cy="513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/>
        </p:nvSpPr>
        <p:spPr>
          <a:xfrm>
            <a:off x="9617685" y="959536"/>
            <a:ext cx="5148629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Setup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/>
        </p:nvSpPr>
        <p:spPr>
          <a:xfrm>
            <a:off x="7818589" y="4623866"/>
            <a:ext cx="8746822" cy="77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4600"/>
              <a:buFont typeface="Proxima Nova"/>
              <a:buNone/>
            </a:pPr>
            <a:r>
              <a:rPr lang="en-US" sz="4600" b="0" i="0" u="none" strike="noStrike" cap="none">
                <a:solidFill>
                  <a:srgbClr val="363636"/>
                </a:solidFill>
                <a:latin typeface="Proxima Nova"/>
                <a:ea typeface="Proxima Nova"/>
                <a:cs typeface="Proxima Nova"/>
                <a:sym typeface="Proxima Nova"/>
              </a:rPr>
              <a:t>You need a dependency manager</a:t>
            </a:r>
            <a:endParaRPr/>
          </a:p>
        </p:txBody>
      </p:sp>
      <p:pic>
        <p:nvPicPr>
          <p:cNvPr id="119" name="Google Shape;119;p2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243" y="7676516"/>
            <a:ext cx="5716980" cy="29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 descr="Image"/>
          <p:cNvPicPr preferRelativeResize="0"/>
          <p:nvPr/>
        </p:nvPicPr>
        <p:blipFill rotWithShape="1">
          <a:blip r:embed="rId4">
            <a:alphaModFix/>
          </a:blip>
          <a:srcRect l="674" r="673"/>
          <a:stretch/>
        </p:blipFill>
        <p:spPr>
          <a:xfrm>
            <a:off x="13670777" y="8137730"/>
            <a:ext cx="5948975" cy="24000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11698705" y="8536094"/>
            <a:ext cx="986590" cy="127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800"/>
              <a:buFont typeface="Proxima Nova"/>
              <a:buNone/>
            </a:pPr>
            <a:r>
              <a:rPr lang="en-US" sz="7800" b="0" i="0" u="none" strike="noStrike" cap="none">
                <a:solidFill>
                  <a:srgbClr val="A6AAA9"/>
                </a:solidFill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endParaRPr/>
          </a:p>
        </p:txBody>
      </p:sp>
      <p:sp>
        <p:nvSpPr>
          <p:cNvPr id="122" name="Google Shape;122;p24"/>
          <p:cNvSpPr txBox="1"/>
          <p:nvPr/>
        </p:nvSpPr>
        <p:spPr>
          <a:xfrm>
            <a:off x="9617685" y="959536"/>
            <a:ext cx="5148629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Setup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/>
        </p:nvSpPr>
        <p:spPr>
          <a:xfrm>
            <a:off x="3935975" y="5175975"/>
            <a:ext cx="15888600" cy="47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5600"/>
              <a:buFont typeface="Arial"/>
              <a:buNone/>
            </a:pPr>
            <a:r>
              <a:rPr lang="en-US" sz="5600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yarn </a:t>
            </a:r>
            <a:r>
              <a:rPr lang="en-US" sz="5600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</a:t>
            </a:r>
            <a:r>
              <a:rPr lang="en-US" sz="5600" b="1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react-app </a:t>
            </a:r>
            <a:r>
              <a:rPr lang="en-US" sz="5600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&lt;app-name&gt;</a:t>
            </a:r>
            <a:br>
              <a:rPr lang="en-US" sz="5600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-US" sz="5600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5600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br>
              <a:rPr lang="en-US" sz="5600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-US" sz="5600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5600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npm init </a:t>
            </a:r>
            <a:r>
              <a:rPr lang="en-US" sz="5600" b="1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react-app</a:t>
            </a:r>
            <a:r>
              <a:rPr lang="en-US" sz="5600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&lt;app-name&gt;</a:t>
            </a:r>
            <a:endParaRPr sz="5600">
              <a:solidFill>
                <a:srgbClr val="3636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5600"/>
              <a:buFont typeface="Arial"/>
              <a:buNone/>
            </a:pPr>
            <a:endParaRPr sz="5600">
              <a:solidFill>
                <a:srgbClr val="3636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8203294" y="1482051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Quick </a:t>
            </a:r>
            <a:endParaRPr/>
          </a:p>
        </p:txBody>
      </p:sp>
      <p:sp>
        <p:nvSpPr>
          <p:cNvPr id="129" name="Google Shape;129;p25"/>
          <p:cNvSpPr txBox="1"/>
          <p:nvPr/>
        </p:nvSpPr>
        <p:spPr>
          <a:xfrm>
            <a:off x="12267946" y="1482051"/>
            <a:ext cx="3964580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14702100" y="9801425"/>
            <a:ext cx="52353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Helvetica Neue Light"/>
                <a:ea typeface="Helvetica Neue Light"/>
                <a:cs typeface="Helvetica Neue Light"/>
                <a:sym typeface="Helvetica Neue Light"/>
              </a:rPr>
              <a:t>(npm version 16+)</a:t>
            </a:r>
            <a:endParaRPr sz="37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Google Shape;135;p26"/>
          <p:cNvCxnSpPr/>
          <p:nvPr/>
        </p:nvCxnSpPr>
        <p:spPr>
          <a:xfrm>
            <a:off x="4257552" y="-2635955"/>
            <a:ext cx="18406576" cy="1"/>
          </a:xfrm>
          <a:prstGeom prst="straightConnector1">
            <a:avLst/>
          </a:prstGeom>
          <a:noFill/>
          <a:ln w="139700" cap="flat" cmpd="sng">
            <a:solidFill>
              <a:srgbClr val="EC5A54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36" name="Google Shape;136;p26" descr="babe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8064" y="9698929"/>
            <a:ext cx="4656833" cy="465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 descr="Image"/>
          <p:cNvPicPr preferRelativeResize="0"/>
          <p:nvPr/>
        </p:nvPicPr>
        <p:blipFill rotWithShape="1">
          <a:blip r:embed="rId4">
            <a:alphaModFix/>
          </a:blip>
          <a:srcRect l="2708"/>
          <a:stretch/>
        </p:blipFill>
        <p:spPr>
          <a:xfrm>
            <a:off x="4516206" y="3329594"/>
            <a:ext cx="4342359" cy="2084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6"/>
          <p:cNvGrpSpPr/>
          <p:nvPr/>
        </p:nvGrpSpPr>
        <p:grpSpPr>
          <a:xfrm>
            <a:off x="8782299" y="9441161"/>
            <a:ext cx="3514753" cy="3969032"/>
            <a:chOff x="0" y="0"/>
            <a:chExt cx="3514752" cy="3969031"/>
          </a:xfrm>
        </p:grpSpPr>
        <p:pic>
          <p:nvPicPr>
            <p:cNvPr id="139" name="Google Shape;139;p26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98289" y="0"/>
              <a:ext cx="1616274" cy="1713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 descr="Imag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98289" y="2352568"/>
              <a:ext cx="1616463" cy="161646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" name="Google Shape;141;p26"/>
            <p:cNvCxnSpPr/>
            <p:nvPr/>
          </p:nvCxnSpPr>
          <p:spPr>
            <a:xfrm flipH="1">
              <a:off x="0" y="830535"/>
              <a:ext cx="1649954" cy="1292534"/>
            </a:xfrm>
            <a:prstGeom prst="straightConnector1">
              <a:avLst/>
            </a:prstGeom>
            <a:noFill/>
            <a:ln w="88900" cap="flat" cmpd="sng">
              <a:solidFill>
                <a:srgbClr val="53585F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  <p:cxnSp>
          <p:nvCxnSpPr>
            <p:cNvPr id="142" name="Google Shape;142;p26"/>
            <p:cNvCxnSpPr/>
            <p:nvPr/>
          </p:nvCxnSpPr>
          <p:spPr>
            <a:xfrm rot="10800000">
              <a:off x="125" y="2078917"/>
              <a:ext cx="1648091" cy="1174668"/>
            </a:xfrm>
            <a:prstGeom prst="straightConnector1">
              <a:avLst/>
            </a:prstGeom>
            <a:noFill/>
            <a:ln w="88900" cap="flat" cmpd="sng">
              <a:solidFill>
                <a:srgbClr val="53585F"/>
              </a:solidFill>
              <a:prstDash val="solid"/>
              <a:miter lim="400000"/>
              <a:headEnd type="triangle" w="med" len="med"/>
              <a:tailEnd type="none" w="sm" len="sm"/>
            </a:ln>
          </p:spPr>
        </p:cxnSp>
      </p:grpSp>
      <p:pic>
        <p:nvPicPr>
          <p:cNvPr id="143" name="Google Shape;143;p26" descr="Imag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23842" y="4509227"/>
            <a:ext cx="17140491" cy="11009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6"/>
          <p:cNvGrpSpPr/>
          <p:nvPr/>
        </p:nvGrpSpPr>
        <p:grpSpPr>
          <a:xfrm>
            <a:off x="3645572" y="5553316"/>
            <a:ext cx="6356120" cy="2609368"/>
            <a:chOff x="0" y="0"/>
            <a:chExt cx="6356119" cy="2609367"/>
          </a:xfrm>
        </p:grpSpPr>
        <p:pic>
          <p:nvPicPr>
            <p:cNvPr id="145" name="Google Shape;145;p26" descr="webpack_logo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3998404" cy="26093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6" descr="Image"/>
            <p:cNvPicPr preferRelativeResize="0"/>
            <p:nvPr/>
          </p:nvPicPr>
          <p:blipFill rotWithShape="1">
            <a:blip r:embed="rId9">
              <a:alphaModFix/>
            </a:blip>
            <a:srcRect l="31495"/>
            <a:stretch/>
          </p:blipFill>
          <p:spPr>
            <a:xfrm>
              <a:off x="3032466" y="305346"/>
              <a:ext cx="3323653" cy="18876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26" descr="Imag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409466" y="8149364"/>
            <a:ext cx="4555690" cy="2469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10005746" y="1134615"/>
            <a:ext cx="6910187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Boilerplate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/>
        </p:nvSpPr>
        <p:spPr>
          <a:xfrm>
            <a:off x="5691525" y="5476175"/>
            <a:ext cx="15298500" cy="41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175" tIns="40175" rIns="40175" bIns="401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63636"/>
              </a:buClr>
              <a:buSzPts val="5600"/>
              <a:buFont typeface="Helvetica Neue"/>
              <a:buNone/>
            </a:pPr>
            <a:r>
              <a:rPr lang="en-US" sz="5600" b="1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yarn </a:t>
            </a:r>
            <a:r>
              <a:rPr lang="en-US" sz="5600" b="1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-US" sz="5600" b="1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5600" b="1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react-app</a:t>
            </a:r>
            <a:r>
              <a:rPr lang="en-US" sz="5600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airbnb-clone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63636"/>
              </a:buClr>
              <a:buSzPts val="5600"/>
              <a:buFont typeface="Helvetica Neue"/>
              <a:buNone/>
            </a:pPr>
            <a:r>
              <a:rPr lang="en-US" sz="5600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cd airbnb-clone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363636"/>
              </a:buClr>
              <a:buSzPts val="5600"/>
              <a:buFont typeface="Helvetica Neue"/>
              <a:buNone/>
            </a:pPr>
            <a:r>
              <a:rPr lang="en-US" sz="5600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yarn </a:t>
            </a:r>
            <a:r>
              <a:rPr lang="en-US" sz="5600" b="1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start</a:t>
            </a:r>
            <a:r>
              <a:rPr lang="en-US" sz="5600" i="0" u="none" strike="noStrike" cap="none">
                <a:solidFill>
                  <a:srgbClr val="3636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7272621" y="1133708"/>
            <a:ext cx="9838758" cy="171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000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0E0000"/>
                </a:solidFill>
                <a:latin typeface="Arial"/>
                <a:ea typeface="Arial"/>
                <a:cs typeface="Arial"/>
                <a:sym typeface="Arial"/>
              </a:rPr>
              <a:t>Create an </a:t>
            </a:r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13659277" y="1133708"/>
            <a:ext cx="3240908" cy="1714501"/>
          </a:xfrm>
          <a:prstGeom prst="rect">
            <a:avLst/>
          </a:prstGeom>
          <a:solidFill>
            <a:srgbClr val="FBF1F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1015"/>
              </a:buClr>
              <a:buSzPts val="10000"/>
              <a:buFont typeface="Arial"/>
              <a:buNone/>
            </a:pPr>
            <a:r>
              <a:rPr lang="en-US" sz="10000" b="0" i="0" u="none" strike="noStrike" cap="none">
                <a:solidFill>
                  <a:srgbClr val="FD1015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363636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1086</Words>
  <Application>Microsoft Office PowerPoint</Application>
  <PresentationFormat>Custom</PresentationFormat>
  <Paragraphs>291</Paragraphs>
  <Slides>49</Slides>
  <Notes>49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Courier New</vt:lpstr>
      <vt:lpstr>Helvetica Neue Light</vt:lpstr>
      <vt:lpstr>Source Code Pro</vt:lpstr>
      <vt:lpstr>Helvetica Neue</vt:lpstr>
      <vt:lpstr>Roboto Mono</vt:lpstr>
      <vt:lpstr>Proxima Nova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Phu Ngo</cp:lastModifiedBy>
  <cp:revision>1</cp:revision>
  <dcterms:modified xsi:type="dcterms:W3CDTF">2021-06-09T01:50:57Z</dcterms:modified>
</cp:coreProperties>
</file>